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5"/>
  </p:notesMasterIdLst>
  <p:handoutMasterIdLst>
    <p:handoutMasterId r:id="rId16"/>
  </p:handoutMasterIdLst>
  <p:sldIdLst>
    <p:sldId id="333" r:id="rId2"/>
    <p:sldId id="322" r:id="rId3"/>
    <p:sldId id="323" r:id="rId4"/>
    <p:sldId id="324" r:id="rId5"/>
    <p:sldId id="325" r:id="rId6"/>
    <p:sldId id="326" r:id="rId7"/>
    <p:sldId id="331" r:id="rId8"/>
    <p:sldId id="330" r:id="rId9"/>
    <p:sldId id="329" r:id="rId10"/>
    <p:sldId id="328" r:id="rId11"/>
    <p:sldId id="327" r:id="rId12"/>
    <p:sldId id="332" r:id="rId13"/>
    <p:sldId id="334" r:id="rId14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BB3FEFB-E863-49E9-A478-41FEBB247B6C}">
          <p14:sldIdLst>
            <p14:sldId id="333"/>
            <p14:sldId id="322"/>
            <p14:sldId id="323"/>
            <p14:sldId id="324"/>
            <p14:sldId id="325"/>
            <p14:sldId id="326"/>
            <p14:sldId id="331"/>
            <p14:sldId id="330"/>
            <p14:sldId id="329"/>
            <p14:sldId id="328"/>
            <p14:sldId id="327"/>
            <p14:sldId id="332"/>
            <p14:sldId id="334"/>
          </p14:sldIdLst>
        </p14:section>
        <p14:section name="Раздел без заголовка" id="{045B4C04-D7F8-46F4-936F-E41AA4FD4411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2E3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56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95DC14-8B4A-4E3D-8E75-30984218F53E}" type="doc">
      <dgm:prSet loTypeId="urn:microsoft.com/office/officeart/2005/8/layout/hierarchy3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844D931-6291-480B-8210-73C48072754D}">
      <dgm:prSet phldrT="[Текст]"/>
      <dgm:spPr/>
      <dgm:t>
        <a:bodyPr/>
        <a:lstStyle/>
        <a:p>
          <a:r>
            <a:rPr lang="ru-RU" dirty="0" smtClean="0"/>
            <a:t>391 приказ с положительным решением, в том числе:</a:t>
          </a:r>
          <a:endParaRPr lang="ru-RU" dirty="0"/>
        </a:p>
      </dgm:t>
    </dgm:pt>
    <dgm:pt modelId="{35667E66-051D-492C-914C-C5AC84473F40}" type="parTrans" cxnId="{DDFFFE9C-77BE-4087-9470-8CF14F78FB88}">
      <dgm:prSet/>
      <dgm:spPr/>
      <dgm:t>
        <a:bodyPr/>
        <a:lstStyle/>
        <a:p>
          <a:endParaRPr lang="ru-RU"/>
        </a:p>
      </dgm:t>
    </dgm:pt>
    <dgm:pt modelId="{A79AB63A-C23B-4CB7-88D8-D1270B7BCEF3}" type="sibTrans" cxnId="{DDFFFE9C-77BE-4087-9470-8CF14F78FB88}">
      <dgm:prSet/>
      <dgm:spPr/>
      <dgm:t>
        <a:bodyPr/>
        <a:lstStyle/>
        <a:p>
          <a:endParaRPr lang="ru-RU"/>
        </a:p>
      </dgm:t>
    </dgm:pt>
    <dgm:pt modelId="{6F1759BD-0352-4DAE-AD94-F17A7E202203}">
      <dgm:prSet phldrT="[Текст]"/>
      <dgm:spPr/>
      <dgm:t>
        <a:bodyPr/>
        <a:lstStyle/>
        <a:p>
          <a:r>
            <a:rPr lang="ru-RU" dirty="0" smtClean="0"/>
            <a:t>66 – с частичным отказом по УГСН </a:t>
          </a:r>
          <a:endParaRPr lang="ru-RU" dirty="0"/>
        </a:p>
      </dgm:t>
    </dgm:pt>
    <dgm:pt modelId="{CF10F2D0-F5A1-47E8-B3DD-8F67C658A0D0}" type="parTrans" cxnId="{82B48FF7-A679-40CC-BDAF-6070E14F8616}">
      <dgm:prSet/>
      <dgm:spPr/>
      <dgm:t>
        <a:bodyPr/>
        <a:lstStyle/>
        <a:p>
          <a:endParaRPr lang="ru-RU"/>
        </a:p>
      </dgm:t>
    </dgm:pt>
    <dgm:pt modelId="{C4806EF0-9BB9-42B8-89C4-3B6AF67F9FB3}" type="sibTrans" cxnId="{82B48FF7-A679-40CC-BDAF-6070E14F8616}">
      <dgm:prSet/>
      <dgm:spPr/>
      <dgm:t>
        <a:bodyPr/>
        <a:lstStyle/>
        <a:p>
          <a:endParaRPr lang="ru-RU"/>
        </a:p>
      </dgm:t>
    </dgm:pt>
    <dgm:pt modelId="{FF42A09A-6DCE-4582-902A-F34E54CB8EF5}">
      <dgm:prSet phldrT="[Текст]"/>
      <dgm:spPr/>
      <dgm:t>
        <a:bodyPr/>
        <a:lstStyle/>
        <a:p>
          <a:r>
            <a:rPr lang="ru-RU" dirty="0" smtClean="0"/>
            <a:t>40 приказов с отрицательным решением, из которых:</a:t>
          </a:r>
          <a:endParaRPr lang="ru-RU" dirty="0"/>
        </a:p>
      </dgm:t>
    </dgm:pt>
    <dgm:pt modelId="{246F8D24-2C28-44B4-8161-7728206A47EB}" type="parTrans" cxnId="{E625FBB5-2683-4CB3-8553-B3FF7A6430BB}">
      <dgm:prSet/>
      <dgm:spPr/>
      <dgm:t>
        <a:bodyPr/>
        <a:lstStyle/>
        <a:p>
          <a:endParaRPr lang="ru-RU"/>
        </a:p>
      </dgm:t>
    </dgm:pt>
    <dgm:pt modelId="{0AA26F60-BA3D-4AA4-B467-1113DDA6A4CC}" type="sibTrans" cxnId="{E625FBB5-2683-4CB3-8553-B3FF7A6430BB}">
      <dgm:prSet/>
      <dgm:spPr/>
      <dgm:t>
        <a:bodyPr/>
        <a:lstStyle/>
        <a:p>
          <a:endParaRPr lang="ru-RU"/>
        </a:p>
      </dgm:t>
    </dgm:pt>
    <dgm:pt modelId="{15F2F117-B513-452A-88C3-3E036F5702F1}">
      <dgm:prSet phldrT="[Текст]"/>
      <dgm:spPr/>
      <dgm:t>
        <a:bodyPr/>
        <a:lstStyle/>
        <a:p>
          <a:r>
            <a:rPr lang="ru-RU" dirty="0" smtClean="0"/>
            <a:t>24 – об отказе в государственной аккредитации образовательной деятельности</a:t>
          </a:r>
          <a:endParaRPr lang="ru-RU" dirty="0"/>
        </a:p>
      </dgm:t>
    </dgm:pt>
    <dgm:pt modelId="{EB7330C2-C608-43B2-8259-A3FE8F23B972}" type="parTrans" cxnId="{3A263A10-B701-4F81-B6B5-4EC8A3A5A8A3}">
      <dgm:prSet/>
      <dgm:spPr/>
      <dgm:t>
        <a:bodyPr/>
        <a:lstStyle/>
        <a:p>
          <a:endParaRPr lang="ru-RU"/>
        </a:p>
      </dgm:t>
    </dgm:pt>
    <dgm:pt modelId="{9D40FF6F-3D94-414B-A9D4-E8EA987EC911}" type="sibTrans" cxnId="{3A263A10-B701-4F81-B6B5-4EC8A3A5A8A3}">
      <dgm:prSet/>
      <dgm:spPr/>
      <dgm:t>
        <a:bodyPr/>
        <a:lstStyle/>
        <a:p>
          <a:endParaRPr lang="ru-RU"/>
        </a:p>
      </dgm:t>
    </dgm:pt>
    <dgm:pt modelId="{46983FD9-6571-4359-8074-E410A0C3AF17}">
      <dgm:prSet phldrT="[Текст]"/>
      <dgm:spPr/>
      <dgm:t>
        <a:bodyPr/>
        <a:lstStyle/>
        <a:p>
          <a:r>
            <a:rPr lang="ru-RU" dirty="0" smtClean="0"/>
            <a:t>16 – об отказе в переоформлении свидетельства о государственной аккредитации</a:t>
          </a:r>
          <a:endParaRPr lang="ru-RU" dirty="0"/>
        </a:p>
      </dgm:t>
    </dgm:pt>
    <dgm:pt modelId="{1B9F828F-EB67-4F40-9B45-B27A29E79CA0}" type="parTrans" cxnId="{DE518E98-5C18-47E0-A71A-6C45AD6BC69E}">
      <dgm:prSet/>
      <dgm:spPr/>
      <dgm:t>
        <a:bodyPr/>
        <a:lstStyle/>
        <a:p>
          <a:endParaRPr lang="ru-RU"/>
        </a:p>
      </dgm:t>
    </dgm:pt>
    <dgm:pt modelId="{FC36C876-6F54-4F4F-87DD-70BEADCA2880}" type="sibTrans" cxnId="{DE518E98-5C18-47E0-A71A-6C45AD6BC69E}">
      <dgm:prSet/>
      <dgm:spPr/>
      <dgm:t>
        <a:bodyPr/>
        <a:lstStyle/>
        <a:p>
          <a:endParaRPr lang="ru-RU"/>
        </a:p>
      </dgm:t>
    </dgm:pt>
    <dgm:pt modelId="{B67010FE-F355-484D-8350-8B9F55875ACF}" type="pres">
      <dgm:prSet presAssocID="{7E95DC14-8B4A-4E3D-8E75-30984218F53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F827EA-B2CA-4780-BAB9-F757C8C93416}" type="pres">
      <dgm:prSet presAssocID="{4844D931-6291-480B-8210-73C48072754D}" presName="root" presStyleCnt="0"/>
      <dgm:spPr/>
    </dgm:pt>
    <dgm:pt modelId="{8B85FB9A-8BEC-4DBB-A24D-9BDAEE1DFBD7}" type="pres">
      <dgm:prSet presAssocID="{4844D931-6291-480B-8210-73C48072754D}" presName="rootComposite" presStyleCnt="0"/>
      <dgm:spPr/>
    </dgm:pt>
    <dgm:pt modelId="{93DB3555-C049-4FFC-8865-06C65C11C8D7}" type="pres">
      <dgm:prSet presAssocID="{4844D931-6291-480B-8210-73C48072754D}" presName="rootText" presStyleLbl="node1" presStyleIdx="0" presStyleCnt="2" custScaleX="255995"/>
      <dgm:spPr/>
      <dgm:t>
        <a:bodyPr/>
        <a:lstStyle/>
        <a:p>
          <a:endParaRPr lang="ru-RU"/>
        </a:p>
      </dgm:t>
    </dgm:pt>
    <dgm:pt modelId="{F5F36227-6170-478B-843D-B31ACEFAA4DB}" type="pres">
      <dgm:prSet presAssocID="{4844D931-6291-480B-8210-73C48072754D}" presName="rootConnector" presStyleLbl="node1" presStyleIdx="0" presStyleCnt="2"/>
      <dgm:spPr/>
      <dgm:t>
        <a:bodyPr/>
        <a:lstStyle/>
        <a:p>
          <a:endParaRPr lang="ru-RU"/>
        </a:p>
      </dgm:t>
    </dgm:pt>
    <dgm:pt modelId="{00742F0D-C013-4B02-9445-47B3557F4A6C}" type="pres">
      <dgm:prSet presAssocID="{4844D931-6291-480B-8210-73C48072754D}" presName="childShape" presStyleCnt="0"/>
      <dgm:spPr/>
    </dgm:pt>
    <dgm:pt modelId="{18E91D4F-DA45-4FE7-B609-365AB8304210}" type="pres">
      <dgm:prSet presAssocID="{CF10F2D0-F5A1-47E8-B3DD-8F67C658A0D0}" presName="Name13" presStyleLbl="parChTrans1D2" presStyleIdx="0" presStyleCnt="3"/>
      <dgm:spPr/>
      <dgm:t>
        <a:bodyPr/>
        <a:lstStyle/>
        <a:p>
          <a:endParaRPr lang="ru-RU"/>
        </a:p>
      </dgm:t>
    </dgm:pt>
    <dgm:pt modelId="{E330A04A-2439-49E2-9E76-B1BABDD683D2}" type="pres">
      <dgm:prSet presAssocID="{6F1759BD-0352-4DAE-AD94-F17A7E202203}" presName="childText" presStyleLbl="bgAcc1" presStyleIdx="0" presStyleCnt="3" custScaleX="222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C9E09-8442-458C-ACDA-492AEBA3F579}" type="pres">
      <dgm:prSet presAssocID="{FF42A09A-6DCE-4582-902A-F34E54CB8EF5}" presName="root" presStyleCnt="0"/>
      <dgm:spPr/>
    </dgm:pt>
    <dgm:pt modelId="{B5FBE6B7-B730-42D4-A37F-C92835019110}" type="pres">
      <dgm:prSet presAssocID="{FF42A09A-6DCE-4582-902A-F34E54CB8EF5}" presName="rootComposite" presStyleCnt="0"/>
      <dgm:spPr/>
    </dgm:pt>
    <dgm:pt modelId="{6063AFBF-30ED-4F8C-A699-85D955E85275}" type="pres">
      <dgm:prSet presAssocID="{FF42A09A-6DCE-4582-902A-F34E54CB8EF5}" presName="rootText" presStyleLbl="node1" presStyleIdx="1" presStyleCnt="2" custScaleX="255995"/>
      <dgm:spPr/>
      <dgm:t>
        <a:bodyPr/>
        <a:lstStyle/>
        <a:p>
          <a:endParaRPr lang="ru-RU"/>
        </a:p>
      </dgm:t>
    </dgm:pt>
    <dgm:pt modelId="{9138563C-D61D-4075-9194-8C0BCA750499}" type="pres">
      <dgm:prSet presAssocID="{FF42A09A-6DCE-4582-902A-F34E54CB8EF5}" presName="rootConnector" presStyleLbl="node1" presStyleIdx="1" presStyleCnt="2"/>
      <dgm:spPr/>
      <dgm:t>
        <a:bodyPr/>
        <a:lstStyle/>
        <a:p>
          <a:endParaRPr lang="ru-RU"/>
        </a:p>
      </dgm:t>
    </dgm:pt>
    <dgm:pt modelId="{4B0317CB-CE1E-48A9-886F-2D9F57F1F7C1}" type="pres">
      <dgm:prSet presAssocID="{FF42A09A-6DCE-4582-902A-F34E54CB8EF5}" presName="childShape" presStyleCnt="0"/>
      <dgm:spPr/>
    </dgm:pt>
    <dgm:pt modelId="{E4860E27-6F2D-4261-AB4D-620F1C8A5161}" type="pres">
      <dgm:prSet presAssocID="{EB7330C2-C608-43B2-8259-A3FE8F23B972}" presName="Name13" presStyleLbl="parChTrans1D2" presStyleIdx="1" presStyleCnt="3"/>
      <dgm:spPr/>
      <dgm:t>
        <a:bodyPr/>
        <a:lstStyle/>
        <a:p>
          <a:endParaRPr lang="ru-RU"/>
        </a:p>
      </dgm:t>
    </dgm:pt>
    <dgm:pt modelId="{B72B9891-0DF5-47EB-B725-7EDA55FF2022}" type="pres">
      <dgm:prSet presAssocID="{15F2F117-B513-452A-88C3-3E036F5702F1}" presName="childText" presStyleLbl="bgAcc1" presStyleIdx="1" presStyleCnt="3" custScaleX="277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A6F08-5334-4978-8302-3552B8A0B62D}" type="pres">
      <dgm:prSet presAssocID="{1B9F828F-EB67-4F40-9B45-B27A29E79CA0}" presName="Name13" presStyleLbl="parChTrans1D2" presStyleIdx="2" presStyleCnt="3"/>
      <dgm:spPr/>
      <dgm:t>
        <a:bodyPr/>
        <a:lstStyle/>
        <a:p>
          <a:endParaRPr lang="ru-RU"/>
        </a:p>
      </dgm:t>
    </dgm:pt>
    <dgm:pt modelId="{6D7FC97F-052A-410A-82AF-53F99343A37B}" type="pres">
      <dgm:prSet presAssocID="{46983FD9-6571-4359-8074-E410A0C3AF17}" presName="childText" presStyleLbl="bgAcc1" presStyleIdx="2" presStyleCnt="3" custScaleX="277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518E98-5C18-47E0-A71A-6C45AD6BC69E}" srcId="{FF42A09A-6DCE-4582-902A-F34E54CB8EF5}" destId="{46983FD9-6571-4359-8074-E410A0C3AF17}" srcOrd="1" destOrd="0" parTransId="{1B9F828F-EB67-4F40-9B45-B27A29E79CA0}" sibTransId="{FC36C876-6F54-4F4F-87DD-70BEADCA2880}"/>
    <dgm:cxn modelId="{B431144C-46C9-41E6-9BCA-A7DE1749DF64}" type="presOf" srcId="{46983FD9-6571-4359-8074-E410A0C3AF17}" destId="{6D7FC97F-052A-410A-82AF-53F99343A37B}" srcOrd="0" destOrd="0" presId="urn:microsoft.com/office/officeart/2005/8/layout/hierarchy3"/>
    <dgm:cxn modelId="{9D27413A-3440-46F0-81BF-DA416FDDEDE5}" type="presOf" srcId="{FF42A09A-6DCE-4582-902A-F34E54CB8EF5}" destId="{9138563C-D61D-4075-9194-8C0BCA750499}" srcOrd="1" destOrd="0" presId="urn:microsoft.com/office/officeart/2005/8/layout/hierarchy3"/>
    <dgm:cxn modelId="{CF8122DC-7076-4632-8715-22289F65A08C}" type="presOf" srcId="{7E95DC14-8B4A-4E3D-8E75-30984218F53E}" destId="{B67010FE-F355-484D-8350-8B9F55875ACF}" srcOrd="0" destOrd="0" presId="urn:microsoft.com/office/officeart/2005/8/layout/hierarchy3"/>
    <dgm:cxn modelId="{82B48FF7-A679-40CC-BDAF-6070E14F8616}" srcId="{4844D931-6291-480B-8210-73C48072754D}" destId="{6F1759BD-0352-4DAE-AD94-F17A7E202203}" srcOrd="0" destOrd="0" parTransId="{CF10F2D0-F5A1-47E8-B3DD-8F67C658A0D0}" sibTransId="{C4806EF0-9BB9-42B8-89C4-3B6AF67F9FB3}"/>
    <dgm:cxn modelId="{850CEA3C-3551-4566-8882-AD743455DA7C}" type="presOf" srcId="{6F1759BD-0352-4DAE-AD94-F17A7E202203}" destId="{E330A04A-2439-49E2-9E76-B1BABDD683D2}" srcOrd="0" destOrd="0" presId="urn:microsoft.com/office/officeart/2005/8/layout/hierarchy3"/>
    <dgm:cxn modelId="{6D926947-8B32-48CD-81FD-9B51E8F65A64}" type="presOf" srcId="{15F2F117-B513-452A-88C3-3E036F5702F1}" destId="{B72B9891-0DF5-47EB-B725-7EDA55FF2022}" srcOrd="0" destOrd="0" presId="urn:microsoft.com/office/officeart/2005/8/layout/hierarchy3"/>
    <dgm:cxn modelId="{0B812174-F533-4CFB-BF9E-BBB7A9004F16}" type="presOf" srcId="{FF42A09A-6DCE-4582-902A-F34E54CB8EF5}" destId="{6063AFBF-30ED-4F8C-A699-85D955E85275}" srcOrd="0" destOrd="0" presId="urn:microsoft.com/office/officeart/2005/8/layout/hierarchy3"/>
    <dgm:cxn modelId="{E4323E5D-99EA-4F53-A62D-D7B701BEA3B8}" type="presOf" srcId="{EB7330C2-C608-43B2-8259-A3FE8F23B972}" destId="{E4860E27-6F2D-4261-AB4D-620F1C8A5161}" srcOrd="0" destOrd="0" presId="urn:microsoft.com/office/officeart/2005/8/layout/hierarchy3"/>
    <dgm:cxn modelId="{DDFFFE9C-77BE-4087-9470-8CF14F78FB88}" srcId="{7E95DC14-8B4A-4E3D-8E75-30984218F53E}" destId="{4844D931-6291-480B-8210-73C48072754D}" srcOrd="0" destOrd="0" parTransId="{35667E66-051D-492C-914C-C5AC84473F40}" sibTransId="{A79AB63A-C23B-4CB7-88D8-D1270B7BCEF3}"/>
    <dgm:cxn modelId="{3A263A10-B701-4F81-B6B5-4EC8A3A5A8A3}" srcId="{FF42A09A-6DCE-4582-902A-F34E54CB8EF5}" destId="{15F2F117-B513-452A-88C3-3E036F5702F1}" srcOrd="0" destOrd="0" parTransId="{EB7330C2-C608-43B2-8259-A3FE8F23B972}" sibTransId="{9D40FF6F-3D94-414B-A9D4-E8EA987EC911}"/>
    <dgm:cxn modelId="{E625FBB5-2683-4CB3-8553-B3FF7A6430BB}" srcId="{7E95DC14-8B4A-4E3D-8E75-30984218F53E}" destId="{FF42A09A-6DCE-4582-902A-F34E54CB8EF5}" srcOrd="1" destOrd="0" parTransId="{246F8D24-2C28-44B4-8161-7728206A47EB}" sibTransId="{0AA26F60-BA3D-4AA4-B467-1113DDA6A4CC}"/>
    <dgm:cxn modelId="{4EE3E3AE-3EF5-4EEA-BC71-FECFE0D54938}" type="presOf" srcId="{CF10F2D0-F5A1-47E8-B3DD-8F67C658A0D0}" destId="{18E91D4F-DA45-4FE7-B609-365AB8304210}" srcOrd="0" destOrd="0" presId="urn:microsoft.com/office/officeart/2005/8/layout/hierarchy3"/>
    <dgm:cxn modelId="{C7FA67ED-8F65-4D9E-BE95-784380E577EC}" type="presOf" srcId="{1B9F828F-EB67-4F40-9B45-B27A29E79CA0}" destId="{963A6F08-5334-4978-8302-3552B8A0B62D}" srcOrd="0" destOrd="0" presId="urn:microsoft.com/office/officeart/2005/8/layout/hierarchy3"/>
    <dgm:cxn modelId="{3BC45F02-5876-4E37-AC98-8D89425568B2}" type="presOf" srcId="{4844D931-6291-480B-8210-73C48072754D}" destId="{F5F36227-6170-478B-843D-B31ACEFAA4DB}" srcOrd="1" destOrd="0" presId="urn:microsoft.com/office/officeart/2005/8/layout/hierarchy3"/>
    <dgm:cxn modelId="{7ED9F609-629E-41B3-A746-AC5AE8C3E287}" type="presOf" srcId="{4844D931-6291-480B-8210-73C48072754D}" destId="{93DB3555-C049-4FFC-8865-06C65C11C8D7}" srcOrd="0" destOrd="0" presId="urn:microsoft.com/office/officeart/2005/8/layout/hierarchy3"/>
    <dgm:cxn modelId="{494CF11A-037B-433D-B2A9-C2E4BBA5C9C8}" type="presParOf" srcId="{B67010FE-F355-484D-8350-8B9F55875ACF}" destId="{08F827EA-B2CA-4780-BAB9-F757C8C93416}" srcOrd="0" destOrd="0" presId="urn:microsoft.com/office/officeart/2005/8/layout/hierarchy3"/>
    <dgm:cxn modelId="{A9F1BCF8-E370-448A-9FAA-DFC954CF0CE3}" type="presParOf" srcId="{08F827EA-B2CA-4780-BAB9-F757C8C93416}" destId="{8B85FB9A-8BEC-4DBB-A24D-9BDAEE1DFBD7}" srcOrd="0" destOrd="0" presId="urn:microsoft.com/office/officeart/2005/8/layout/hierarchy3"/>
    <dgm:cxn modelId="{419A61D1-A924-4031-816D-8627EB821854}" type="presParOf" srcId="{8B85FB9A-8BEC-4DBB-A24D-9BDAEE1DFBD7}" destId="{93DB3555-C049-4FFC-8865-06C65C11C8D7}" srcOrd="0" destOrd="0" presId="urn:microsoft.com/office/officeart/2005/8/layout/hierarchy3"/>
    <dgm:cxn modelId="{DB9750AC-2D54-4D3F-BB51-CC5B078DE6AD}" type="presParOf" srcId="{8B85FB9A-8BEC-4DBB-A24D-9BDAEE1DFBD7}" destId="{F5F36227-6170-478B-843D-B31ACEFAA4DB}" srcOrd="1" destOrd="0" presId="urn:microsoft.com/office/officeart/2005/8/layout/hierarchy3"/>
    <dgm:cxn modelId="{C411E023-9BB2-4A28-881F-60D145964087}" type="presParOf" srcId="{08F827EA-B2CA-4780-BAB9-F757C8C93416}" destId="{00742F0D-C013-4B02-9445-47B3557F4A6C}" srcOrd="1" destOrd="0" presId="urn:microsoft.com/office/officeart/2005/8/layout/hierarchy3"/>
    <dgm:cxn modelId="{A947BF2A-8417-4B72-921B-52DB627726C0}" type="presParOf" srcId="{00742F0D-C013-4B02-9445-47B3557F4A6C}" destId="{18E91D4F-DA45-4FE7-B609-365AB8304210}" srcOrd="0" destOrd="0" presId="urn:microsoft.com/office/officeart/2005/8/layout/hierarchy3"/>
    <dgm:cxn modelId="{181CFF8B-DBE5-424D-B710-09E2CD32E349}" type="presParOf" srcId="{00742F0D-C013-4B02-9445-47B3557F4A6C}" destId="{E330A04A-2439-49E2-9E76-B1BABDD683D2}" srcOrd="1" destOrd="0" presId="urn:microsoft.com/office/officeart/2005/8/layout/hierarchy3"/>
    <dgm:cxn modelId="{F51DEDEC-41B1-423C-B71D-893FD12DFC96}" type="presParOf" srcId="{B67010FE-F355-484D-8350-8B9F55875ACF}" destId="{36EC9E09-8442-458C-ACDA-492AEBA3F579}" srcOrd="1" destOrd="0" presId="urn:microsoft.com/office/officeart/2005/8/layout/hierarchy3"/>
    <dgm:cxn modelId="{34895D2C-06A6-4212-A26D-98E3F5B6C0A9}" type="presParOf" srcId="{36EC9E09-8442-458C-ACDA-492AEBA3F579}" destId="{B5FBE6B7-B730-42D4-A37F-C92835019110}" srcOrd="0" destOrd="0" presId="urn:microsoft.com/office/officeart/2005/8/layout/hierarchy3"/>
    <dgm:cxn modelId="{D40F46BB-F870-43D0-B38D-6A6FA9B5DF34}" type="presParOf" srcId="{B5FBE6B7-B730-42D4-A37F-C92835019110}" destId="{6063AFBF-30ED-4F8C-A699-85D955E85275}" srcOrd="0" destOrd="0" presId="urn:microsoft.com/office/officeart/2005/8/layout/hierarchy3"/>
    <dgm:cxn modelId="{8A00206D-7E1A-4B59-9E64-9E42C252D69F}" type="presParOf" srcId="{B5FBE6B7-B730-42D4-A37F-C92835019110}" destId="{9138563C-D61D-4075-9194-8C0BCA750499}" srcOrd="1" destOrd="0" presId="urn:microsoft.com/office/officeart/2005/8/layout/hierarchy3"/>
    <dgm:cxn modelId="{DA1F0D10-8139-4BAE-B114-84D450781964}" type="presParOf" srcId="{36EC9E09-8442-458C-ACDA-492AEBA3F579}" destId="{4B0317CB-CE1E-48A9-886F-2D9F57F1F7C1}" srcOrd="1" destOrd="0" presId="urn:microsoft.com/office/officeart/2005/8/layout/hierarchy3"/>
    <dgm:cxn modelId="{6367D52E-BE13-44C9-819D-92872631F17F}" type="presParOf" srcId="{4B0317CB-CE1E-48A9-886F-2D9F57F1F7C1}" destId="{E4860E27-6F2D-4261-AB4D-620F1C8A5161}" srcOrd="0" destOrd="0" presId="urn:microsoft.com/office/officeart/2005/8/layout/hierarchy3"/>
    <dgm:cxn modelId="{20DBE2E2-87D6-409F-BEFF-2CE90607EFD0}" type="presParOf" srcId="{4B0317CB-CE1E-48A9-886F-2D9F57F1F7C1}" destId="{B72B9891-0DF5-47EB-B725-7EDA55FF2022}" srcOrd="1" destOrd="0" presId="urn:microsoft.com/office/officeart/2005/8/layout/hierarchy3"/>
    <dgm:cxn modelId="{BABC7D18-B656-41B6-B896-ED27D619E7BE}" type="presParOf" srcId="{4B0317CB-CE1E-48A9-886F-2D9F57F1F7C1}" destId="{963A6F08-5334-4978-8302-3552B8A0B62D}" srcOrd="2" destOrd="0" presId="urn:microsoft.com/office/officeart/2005/8/layout/hierarchy3"/>
    <dgm:cxn modelId="{78F997AC-FB89-4497-8BEB-F78E0A91CA78}" type="presParOf" srcId="{4B0317CB-CE1E-48A9-886F-2D9F57F1F7C1}" destId="{6D7FC97F-052A-410A-82AF-53F99343A37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9593C5-7E89-4804-866B-08053B56B59D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1" csCatId="accent1" phldr="1"/>
      <dgm:spPr/>
    </dgm:pt>
    <dgm:pt modelId="{9FA0EE5F-765D-4C34-8636-BCBACA20C1D9}">
      <dgm:prSet phldrT="[Текст]"/>
      <dgm:spPr/>
      <dgm:t>
        <a:bodyPr/>
        <a:lstStyle/>
        <a:p>
          <a:r>
            <a:rPr lang="ru-RU" dirty="0"/>
            <a:t>совместные обучающие мероприятия по повышению уровня подготовки экспертов</a:t>
          </a:r>
        </a:p>
      </dgm:t>
    </dgm:pt>
    <dgm:pt modelId="{AECD31AE-D39D-417D-8916-B5C20D65FE86}" type="parTrans" cxnId="{A686A21D-8ED3-4BB9-8EAD-9485BDA3A546}">
      <dgm:prSet/>
      <dgm:spPr/>
      <dgm:t>
        <a:bodyPr/>
        <a:lstStyle/>
        <a:p>
          <a:endParaRPr lang="ru-RU"/>
        </a:p>
      </dgm:t>
    </dgm:pt>
    <dgm:pt modelId="{F06C01D3-C2DC-422F-8D7F-FC7E148F8706}" type="sibTrans" cxnId="{A686A21D-8ED3-4BB9-8EAD-9485BDA3A546}">
      <dgm:prSet/>
      <dgm:spPr/>
      <dgm:t>
        <a:bodyPr/>
        <a:lstStyle/>
        <a:p>
          <a:endParaRPr lang="ru-RU"/>
        </a:p>
      </dgm:t>
    </dgm:pt>
    <dgm:pt modelId="{3207EF5D-48A3-4444-AA7A-0DD920975CF4}">
      <dgm:prSet phldrT="[Текст]"/>
      <dgm:spPr/>
      <dgm:t>
        <a:bodyPr/>
        <a:lstStyle/>
        <a:p>
          <a:r>
            <a:rPr lang="ru-RU" dirty="0" smtClean="0"/>
            <a:t>Контроль за качеством проведения НОКО в вузах </a:t>
          </a:r>
          <a:endParaRPr lang="ru-RU" dirty="0"/>
        </a:p>
      </dgm:t>
    </dgm:pt>
    <dgm:pt modelId="{73653D6C-BC23-43CB-8173-876BD373FA28}" type="parTrans" cxnId="{FF166ADA-D2B2-4CC5-8EA6-B90EA70DCAD2}">
      <dgm:prSet/>
      <dgm:spPr/>
      <dgm:t>
        <a:bodyPr/>
        <a:lstStyle/>
        <a:p>
          <a:endParaRPr lang="ru-RU"/>
        </a:p>
      </dgm:t>
    </dgm:pt>
    <dgm:pt modelId="{D8CE5F6F-5FF1-4A8C-BF0A-E4991B3B7FB2}" type="sibTrans" cxnId="{FF166ADA-D2B2-4CC5-8EA6-B90EA70DCAD2}">
      <dgm:prSet/>
      <dgm:spPr/>
      <dgm:t>
        <a:bodyPr/>
        <a:lstStyle/>
        <a:p>
          <a:endParaRPr lang="ru-RU"/>
        </a:p>
      </dgm:t>
    </dgm:pt>
    <dgm:pt modelId="{CE64CAAF-2934-41C7-9D25-6104B714E38D}">
      <dgm:prSet phldrT="[Текст]"/>
      <dgm:spPr/>
      <dgm:t>
        <a:bodyPr/>
        <a:lstStyle/>
        <a:p>
          <a:r>
            <a:rPr lang="ru-RU" dirty="0" smtClean="0"/>
            <a:t>Повышение квалификации ППС вузов</a:t>
          </a:r>
          <a:endParaRPr lang="ru-RU" dirty="0"/>
        </a:p>
      </dgm:t>
    </dgm:pt>
    <dgm:pt modelId="{67D2D840-FF96-48AA-958F-5B606B94AAE8}" type="parTrans" cxnId="{6CDBB887-8E08-481B-8722-DBBC938BB1FA}">
      <dgm:prSet/>
      <dgm:spPr/>
      <dgm:t>
        <a:bodyPr/>
        <a:lstStyle/>
        <a:p>
          <a:endParaRPr lang="ru-RU"/>
        </a:p>
      </dgm:t>
    </dgm:pt>
    <dgm:pt modelId="{0DFB63FA-29E5-4B72-9BE9-659C985093DC}" type="sibTrans" cxnId="{6CDBB887-8E08-481B-8722-DBBC938BB1FA}">
      <dgm:prSet/>
      <dgm:spPr/>
      <dgm:t>
        <a:bodyPr/>
        <a:lstStyle/>
        <a:p>
          <a:endParaRPr lang="ru-RU"/>
        </a:p>
      </dgm:t>
    </dgm:pt>
    <dgm:pt modelId="{E8FF83A5-3D8D-45AE-A7EB-68646E7A00D2}" type="pres">
      <dgm:prSet presAssocID="{AC9593C5-7E89-4804-866B-08053B56B59D}" presName="linearFlow" presStyleCnt="0">
        <dgm:presLayoutVars>
          <dgm:dir/>
          <dgm:resizeHandles val="exact"/>
        </dgm:presLayoutVars>
      </dgm:prSet>
      <dgm:spPr/>
    </dgm:pt>
    <dgm:pt modelId="{0727C8FB-2B71-4429-AC9A-5EA19E2FB0FE}" type="pres">
      <dgm:prSet presAssocID="{9FA0EE5F-765D-4C34-8636-BCBACA20C1D9}" presName="comp" presStyleCnt="0"/>
      <dgm:spPr/>
    </dgm:pt>
    <dgm:pt modelId="{9B522CC1-6F04-4F9C-9603-3F17D2BAE87F}" type="pres">
      <dgm:prSet presAssocID="{9FA0EE5F-765D-4C34-8636-BCBACA20C1D9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BB2EA-597C-4EA2-89E4-23DE4E1895F1}" type="pres">
      <dgm:prSet presAssocID="{9FA0EE5F-765D-4C34-8636-BCBACA20C1D9}" presName="rect1" presStyleLbl="l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E1B516BE-6034-45B8-9B12-463DCFB6C5D1}" type="pres">
      <dgm:prSet presAssocID="{F06C01D3-C2DC-422F-8D7F-FC7E148F8706}" presName="sibTrans" presStyleCnt="0"/>
      <dgm:spPr/>
    </dgm:pt>
    <dgm:pt modelId="{10B21230-A1E4-40DC-9A7B-EB3BE98BFDDB}" type="pres">
      <dgm:prSet presAssocID="{3207EF5D-48A3-4444-AA7A-0DD920975CF4}" presName="comp" presStyleCnt="0"/>
      <dgm:spPr/>
    </dgm:pt>
    <dgm:pt modelId="{0B7E4265-BC3F-4EF4-8809-A13E2C4ACE8B}" type="pres">
      <dgm:prSet presAssocID="{3207EF5D-48A3-4444-AA7A-0DD920975CF4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7A7C6-FFE7-4C6C-82C1-6174DA1C3DE1}" type="pres">
      <dgm:prSet presAssocID="{3207EF5D-48A3-4444-AA7A-0DD920975CF4}" presName="rect1" presStyleLbl="l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7995EB8E-7A6E-4690-B5F6-9672F5CDA255}" type="pres">
      <dgm:prSet presAssocID="{D8CE5F6F-5FF1-4A8C-BF0A-E4991B3B7FB2}" presName="sibTrans" presStyleCnt="0"/>
      <dgm:spPr/>
    </dgm:pt>
    <dgm:pt modelId="{A91E9724-15C1-4D79-9FA5-5984CF9D0DB1}" type="pres">
      <dgm:prSet presAssocID="{CE64CAAF-2934-41C7-9D25-6104B714E38D}" presName="comp" presStyleCnt="0"/>
      <dgm:spPr/>
    </dgm:pt>
    <dgm:pt modelId="{F55B09EC-D916-4F63-9CA2-AA3F892AF48D}" type="pres">
      <dgm:prSet presAssocID="{CE64CAAF-2934-41C7-9D25-6104B714E38D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E5652-2D06-4773-8695-CC88D614BE77}" type="pres">
      <dgm:prSet presAssocID="{CE64CAAF-2934-41C7-9D25-6104B714E38D}" presName="rect1" presStyleLbl="ln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AE5B313E-2404-4954-99EB-B7B8F4AFD095}" type="presOf" srcId="{AC9593C5-7E89-4804-866B-08053B56B59D}" destId="{E8FF83A5-3D8D-45AE-A7EB-68646E7A00D2}" srcOrd="0" destOrd="0" presId="urn:microsoft.com/office/officeart/2008/layout/AlternatingPictureBlocks"/>
    <dgm:cxn modelId="{38625CD0-2BFD-4314-94A0-9EA67EA9A688}" type="presOf" srcId="{3207EF5D-48A3-4444-AA7A-0DD920975CF4}" destId="{0B7E4265-BC3F-4EF4-8809-A13E2C4ACE8B}" srcOrd="0" destOrd="0" presId="urn:microsoft.com/office/officeart/2008/layout/AlternatingPictureBlocks"/>
    <dgm:cxn modelId="{BE5607D5-4AAC-43AA-B7A2-B02E37F34EF1}" type="presOf" srcId="{9FA0EE5F-765D-4C34-8636-BCBACA20C1D9}" destId="{9B522CC1-6F04-4F9C-9603-3F17D2BAE87F}" srcOrd="0" destOrd="0" presId="urn:microsoft.com/office/officeart/2008/layout/AlternatingPictureBlocks"/>
    <dgm:cxn modelId="{F14EB63A-F4CE-4D1B-96A1-18BE81C23611}" type="presOf" srcId="{CE64CAAF-2934-41C7-9D25-6104B714E38D}" destId="{F55B09EC-D916-4F63-9CA2-AA3F892AF48D}" srcOrd="0" destOrd="0" presId="urn:microsoft.com/office/officeart/2008/layout/AlternatingPictureBlocks"/>
    <dgm:cxn modelId="{A686A21D-8ED3-4BB9-8EAD-9485BDA3A546}" srcId="{AC9593C5-7E89-4804-866B-08053B56B59D}" destId="{9FA0EE5F-765D-4C34-8636-BCBACA20C1D9}" srcOrd="0" destOrd="0" parTransId="{AECD31AE-D39D-417D-8916-B5C20D65FE86}" sibTransId="{F06C01D3-C2DC-422F-8D7F-FC7E148F8706}"/>
    <dgm:cxn modelId="{FF166ADA-D2B2-4CC5-8EA6-B90EA70DCAD2}" srcId="{AC9593C5-7E89-4804-866B-08053B56B59D}" destId="{3207EF5D-48A3-4444-AA7A-0DD920975CF4}" srcOrd="1" destOrd="0" parTransId="{73653D6C-BC23-43CB-8173-876BD373FA28}" sibTransId="{D8CE5F6F-5FF1-4A8C-BF0A-E4991B3B7FB2}"/>
    <dgm:cxn modelId="{6CDBB887-8E08-481B-8722-DBBC938BB1FA}" srcId="{AC9593C5-7E89-4804-866B-08053B56B59D}" destId="{CE64CAAF-2934-41C7-9D25-6104B714E38D}" srcOrd="2" destOrd="0" parTransId="{67D2D840-FF96-48AA-958F-5B606B94AAE8}" sibTransId="{0DFB63FA-29E5-4B72-9BE9-659C985093DC}"/>
    <dgm:cxn modelId="{CE8B20DC-B559-47DD-9D02-0C5FE588067D}" type="presParOf" srcId="{E8FF83A5-3D8D-45AE-A7EB-68646E7A00D2}" destId="{0727C8FB-2B71-4429-AC9A-5EA19E2FB0FE}" srcOrd="0" destOrd="0" presId="urn:microsoft.com/office/officeart/2008/layout/AlternatingPictureBlocks"/>
    <dgm:cxn modelId="{98027510-A842-451A-8047-7B8BED936E40}" type="presParOf" srcId="{0727C8FB-2B71-4429-AC9A-5EA19E2FB0FE}" destId="{9B522CC1-6F04-4F9C-9603-3F17D2BAE87F}" srcOrd="0" destOrd="0" presId="urn:microsoft.com/office/officeart/2008/layout/AlternatingPictureBlocks"/>
    <dgm:cxn modelId="{3AA487F4-E975-4DF0-ABA0-DA2626DFB8FA}" type="presParOf" srcId="{0727C8FB-2B71-4429-AC9A-5EA19E2FB0FE}" destId="{5FBBB2EA-597C-4EA2-89E4-23DE4E1895F1}" srcOrd="1" destOrd="0" presId="urn:microsoft.com/office/officeart/2008/layout/AlternatingPictureBlocks"/>
    <dgm:cxn modelId="{FF28144B-70B1-42D6-A9AB-D2AA3C9751C8}" type="presParOf" srcId="{E8FF83A5-3D8D-45AE-A7EB-68646E7A00D2}" destId="{E1B516BE-6034-45B8-9B12-463DCFB6C5D1}" srcOrd="1" destOrd="0" presId="urn:microsoft.com/office/officeart/2008/layout/AlternatingPictureBlocks"/>
    <dgm:cxn modelId="{CA34FF0E-38D6-4BDD-ABDE-A65D032FCC22}" type="presParOf" srcId="{E8FF83A5-3D8D-45AE-A7EB-68646E7A00D2}" destId="{10B21230-A1E4-40DC-9A7B-EB3BE98BFDDB}" srcOrd="2" destOrd="0" presId="urn:microsoft.com/office/officeart/2008/layout/AlternatingPictureBlocks"/>
    <dgm:cxn modelId="{992C6C27-A450-4EB4-977D-802997E60E47}" type="presParOf" srcId="{10B21230-A1E4-40DC-9A7B-EB3BE98BFDDB}" destId="{0B7E4265-BC3F-4EF4-8809-A13E2C4ACE8B}" srcOrd="0" destOrd="0" presId="urn:microsoft.com/office/officeart/2008/layout/AlternatingPictureBlocks"/>
    <dgm:cxn modelId="{F63C8200-A56B-42DC-9EFD-AF8EBD4BA6F5}" type="presParOf" srcId="{10B21230-A1E4-40DC-9A7B-EB3BE98BFDDB}" destId="{C947A7C6-FFE7-4C6C-82C1-6174DA1C3DE1}" srcOrd="1" destOrd="0" presId="urn:microsoft.com/office/officeart/2008/layout/AlternatingPictureBlocks"/>
    <dgm:cxn modelId="{4342C21B-1B31-448A-8E9F-563293BE9A6C}" type="presParOf" srcId="{E8FF83A5-3D8D-45AE-A7EB-68646E7A00D2}" destId="{7995EB8E-7A6E-4690-B5F6-9672F5CDA255}" srcOrd="3" destOrd="0" presId="urn:microsoft.com/office/officeart/2008/layout/AlternatingPictureBlocks"/>
    <dgm:cxn modelId="{AF84CB88-EA60-4DD0-924D-D3DCD3D69FA3}" type="presParOf" srcId="{E8FF83A5-3D8D-45AE-A7EB-68646E7A00D2}" destId="{A91E9724-15C1-4D79-9FA5-5984CF9D0DB1}" srcOrd="4" destOrd="0" presId="urn:microsoft.com/office/officeart/2008/layout/AlternatingPictureBlocks"/>
    <dgm:cxn modelId="{AC087CEE-CEA4-4D22-803F-29B157FFD2FF}" type="presParOf" srcId="{A91E9724-15C1-4D79-9FA5-5984CF9D0DB1}" destId="{F55B09EC-D916-4F63-9CA2-AA3F892AF48D}" srcOrd="0" destOrd="0" presId="urn:microsoft.com/office/officeart/2008/layout/AlternatingPictureBlocks"/>
    <dgm:cxn modelId="{11B7B897-1942-43EF-B8D1-A7CB65497F13}" type="presParOf" srcId="{A91E9724-15C1-4D79-9FA5-5984CF9D0DB1}" destId="{7F0E5652-2D06-4773-8695-CC88D614BE7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B3555-C049-4FFC-8865-06C65C11C8D7}">
      <dsp:nvSpPr>
        <dsp:cNvPr id="0" name=""/>
        <dsp:cNvSpPr/>
      </dsp:nvSpPr>
      <dsp:spPr>
        <a:xfrm>
          <a:off x="4170" y="227220"/>
          <a:ext cx="3719860" cy="7265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391 приказ с положительным решением, в том числе:</a:t>
          </a:r>
          <a:endParaRPr lang="ru-RU" sz="1800" kern="1200" dirty="0"/>
        </a:p>
      </dsp:txBody>
      <dsp:txXfrm>
        <a:off x="25450" y="248500"/>
        <a:ext cx="3677300" cy="683989"/>
      </dsp:txXfrm>
    </dsp:sp>
    <dsp:sp modelId="{18E91D4F-DA45-4FE7-B609-365AB8304210}">
      <dsp:nvSpPr>
        <dsp:cNvPr id="0" name=""/>
        <dsp:cNvSpPr/>
      </dsp:nvSpPr>
      <dsp:spPr>
        <a:xfrm>
          <a:off x="376156" y="953770"/>
          <a:ext cx="371986" cy="544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912"/>
              </a:lnTo>
              <a:lnTo>
                <a:pt x="371986" y="54491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0A04A-2439-49E2-9E76-B1BABDD683D2}">
      <dsp:nvSpPr>
        <dsp:cNvPr id="0" name=""/>
        <dsp:cNvSpPr/>
      </dsp:nvSpPr>
      <dsp:spPr>
        <a:xfrm>
          <a:off x="748142" y="1135407"/>
          <a:ext cx="2581668" cy="726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66 – с частичным отказом по УГСН </a:t>
          </a:r>
          <a:endParaRPr lang="ru-RU" sz="1400" kern="1200" dirty="0"/>
        </a:p>
      </dsp:txBody>
      <dsp:txXfrm>
        <a:off x="769422" y="1156687"/>
        <a:ext cx="2539108" cy="683989"/>
      </dsp:txXfrm>
    </dsp:sp>
    <dsp:sp modelId="{6063AFBF-30ED-4F8C-A699-85D955E85275}">
      <dsp:nvSpPr>
        <dsp:cNvPr id="0" name=""/>
        <dsp:cNvSpPr/>
      </dsp:nvSpPr>
      <dsp:spPr>
        <a:xfrm>
          <a:off x="4087305" y="227220"/>
          <a:ext cx="3719860" cy="7265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40 приказов с отрицательным решением, из которых:</a:t>
          </a:r>
          <a:endParaRPr lang="ru-RU" sz="1800" kern="1200" dirty="0"/>
        </a:p>
      </dsp:txBody>
      <dsp:txXfrm>
        <a:off x="4108585" y="248500"/>
        <a:ext cx="3677300" cy="683989"/>
      </dsp:txXfrm>
    </dsp:sp>
    <dsp:sp modelId="{E4860E27-6F2D-4261-AB4D-620F1C8A5161}">
      <dsp:nvSpPr>
        <dsp:cNvPr id="0" name=""/>
        <dsp:cNvSpPr/>
      </dsp:nvSpPr>
      <dsp:spPr>
        <a:xfrm>
          <a:off x="4459291" y="953770"/>
          <a:ext cx="371986" cy="544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912"/>
              </a:lnTo>
              <a:lnTo>
                <a:pt x="371986" y="54491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B9891-0DF5-47EB-B725-7EDA55FF2022}">
      <dsp:nvSpPr>
        <dsp:cNvPr id="0" name=""/>
        <dsp:cNvSpPr/>
      </dsp:nvSpPr>
      <dsp:spPr>
        <a:xfrm>
          <a:off x="4831277" y="1135407"/>
          <a:ext cx="3229448" cy="726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24 – об отказе в государственной аккредитации образовательной деятельности</a:t>
          </a:r>
          <a:endParaRPr lang="ru-RU" sz="1400" kern="1200" dirty="0"/>
        </a:p>
      </dsp:txBody>
      <dsp:txXfrm>
        <a:off x="4852557" y="1156687"/>
        <a:ext cx="3186888" cy="683989"/>
      </dsp:txXfrm>
    </dsp:sp>
    <dsp:sp modelId="{963A6F08-5334-4978-8302-3552B8A0B62D}">
      <dsp:nvSpPr>
        <dsp:cNvPr id="0" name=""/>
        <dsp:cNvSpPr/>
      </dsp:nvSpPr>
      <dsp:spPr>
        <a:xfrm>
          <a:off x="4459291" y="953770"/>
          <a:ext cx="371986" cy="1453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3098"/>
              </a:lnTo>
              <a:lnTo>
                <a:pt x="371986" y="145309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FC97F-052A-410A-82AF-53F99343A37B}">
      <dsp:nvSpPr>
        <dsp:cNvPr id="0" name=""/>
        <dsp:cNvSpPr/>
      </dsp:nvSpPr>
      <dsp:spPr>
        <a:xfrm>
          <a:off x="4831277" y="2043594"/>
          <a:ext cx="3229448" cy="726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16 – об отказе в переоформлении свидетельства о государственной аккредитации</a:t>
          </a:r>
          <a:endParaRPr lang="ru-RU" sz="1400" kern="1200" dirty="0"/>
        </a:p>
      </dsp:txBody>
      <dsp:txXfrm>
        <a:off x="4852557" y="2064874"/>
        <a:ext cx="3186888" cy="683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22CC1-6F04-4F9C-9603-3F17D2BAE87F}">
      <dsp:nvSpPr>
        <dsp:cNvPr id="0" name=""/>
        <dsp:cNvSpPr/>
      </dsp:nvSpPr>
      <dsp:spPr>
        <a:xfrm>
          <a:off x="2227242" y="509"/>
          <a:ext cx="3234749" cy="14630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совместные обучающие мероприятия по повышению уровня подготовки экспертов</a:t>
          </a:r>
        </a:p>
      </dsp:txBody>
      <dsp:txXfrm>
        <a:off x="2227242" y="509"/>
        <a:ext cx="3234749" cy="1463025"/>
      </dsp:txXfrm>
    </dsp:sp>
    <dsp:sp modelId="{5FBBB2EA-597C-4EA2-89E4-23DE4E1895F1}">
      <dsp:nvSpPr>
        <dsp:cNvPr id="0" name=""/>
        <dsp:cNvSpPr/>
      </dsp:nvSpPr>
      <dsp:spPr>
        <a:xfrm>
          <a:off x="634007" y="509"/>
          <a:ext cx="1448395" cy="14630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E4265-BC3F-4EF4-8809-A13E2C4ACE8B}">
      <dsp:nvSpPr>
        <dsp:cNvPr id="0" name=""/>
        <dsp:cNvSpPr/>
      </dsp:nvSpPr>
      <dsp:spPr>
        <a:xfrm>
          <a:off x="634007" y="1704934"/>
          <a:ext cx="3234749" cy="14630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Контроль за качеством проведения НОКО в вузах </a:t>
          </a:r>
          <a:endParaRPr lang="ru-RU" sz="1900" kern="1200" dirty="0"/>
        </a:p>
      </dsp:txBody>
      <dsp:txXfrm>
        <a:off x="634007" y="1704934"/>
        <a:ext cx="3234749" cy="1463025"/>
      </dsp:txXfrm>
    </dsp:sp>
    <dsp:sp modelId="{C947A7C6-FFE7-4C6C-82C1-6174DA1C3DE1}">
      <dsp:nvSpPr>
        <dsp:cNvPr id="0" name=""/>
        <dsp:cNvSpPr/>
      </dsp:nvSpPr>
      <dsp:spPr>
        <a:xfrm>
          <a:off x="4013596" y="1704934"/>
          <a:ext cx="1448395" cy="146302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B09EC-D916-4F63-9CA2-AA3F892AF48D}">
      <dsp:nvSpPr>
        <dsp:cNvPr id="0" name=""/>
        <dsp:cNvSpPr/>
      </dsp:nvSpPr>
      <dsp:spPr>
        <a:xfrm>
          <a:off x="2227242" y="3409359"/>
          <a:ext cx="3234749" cy="14630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Повышение квалификации ППС вузов</a:t>
          </a:r>
          <a:endParaRPr lang="ru-RU" sz="1900" kern="1200" dirty="0"/>
        </a:p>
      </dsp:txBody>
      <dsp:txXfrm>
        <a:off x="2227242" y="3409359"/>
        <a:ext cx="3234749" cy="1463025"/>
      </dsp:txXfrm>
    </dsp:sp>
    <dsp:sp modelId="{7F0E5652-2D06-4773-8695-CC88D614BE77}">
      <dsp:nvSpPr>
        <dsp:cNvPr id="0" name=""/>
        <dsp:cNvSpPr/>
      </dsp:nvSpPr>
      <dsp:spPr>
        <a:xfrm>
          <a:off x="634007" y="3409359"/>
          <a:ext cx="1448395" cy="146302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E1DC3-3DF3-46DD-9732-3CB2B3987A48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A38D-B734-4EA0-B669-AF88694DE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96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22080-716E-4401-90B5-DAAF2060C8D4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492FA-8E72-4870-93D1-116F6A19B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9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B0347-B1F9-41F7-82E4-2FF45F337445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28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B0347-B1F9-41F7-82E4-2FF45F337445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28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B0347-B1F9-41F7-82E4-2FF45F337445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2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B0347-B1F9-41F7-82E4-2FF45F337445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2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B0347-B1F9-41F7-82E4-2FF45F337445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28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B0347-B1F9-41F7-82E4-2FF45F337445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28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B0347-B1F9-41F7-82E4-2FF45F337445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28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B0347-B1F9-41F7-82E4-2FF45F337445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28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B0347-B1F9-41F7-82E4-2FF45F337445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28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B0347-B1F9-41F7-82E4-2FF45F337445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28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B0347-B1F9-41F7-82E4-2FF45F337445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2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2910765"/>
            <a:ext cx="6858000" cy="1355699"/>
          </a:xfrm>
        </p:spPr>
        <p:txBody>
          <a:bodyPr anchor="ctr">
            <a:normAutofit/>
          </a:bodyPr>
          <a:lstStyle>
            <a:lvl1pPr algn="ctr">
              <a:defRPr sz="4000" b="0" cap="none" spc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358537"/>
            <a:ext cx="6858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E9A7-A255-4BAA-A85A-62AF2022C795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3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E9A7-A255-4BAA-A85A-62AF2022C795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8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31"/>
            <a:ext cx="1971675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63" y="365131"/>
            <a:ext cx="5800725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E9A7-A255-4BAA-A85A-62AF2022C795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5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E9A7-A255-4BAA-A85A-62AF2022C795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9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5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E9A7-A255-4BAA-A85A-62AF2022C795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8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E9A7-A255-4BAA-A85A-62AF2022C795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2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E9A7-A255-4BAA-A85A-62AF2022C795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E9A7-A255-4BAA-A85A-62AF2022C795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8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E9A7-A255-4BAA-A85A-62AF2022C795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1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E9A7-A255-4BAA-A85A-62AF2022C795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7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E9A7-A255-4BAA-A85A-62AF2022C795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8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1368" y="3"/>
            <a:ext cx="7643193" cy="1152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1368" y="1258959"/>
            <a:ext cx="7643193" cy="5194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72441" y="6453825"/>
            <a:ext cx="182108" cy="251791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lvl1pPr algn="ctr"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C6CE9A7-A255-4BAA-A85A-62AF2022C795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78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E9A7-A255-4BAA-A85A-62AF2022C795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1</a:t>
            </a:fld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868"/>
          <p:cNvSpPr/>
          <p:nvPr/>
        </p:nvSpPr>
        <p:spPr>
          <a:xfrm>
            <a:off x="71" y="2998422"/>
            <a:ext cx="9144001" cy="769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567" tIns="45567" rIns="45567" bIns="45567">
            <a:spAutoFit/>
          </a:bodyPr>
          <a:lstStyle/>
          <a:p>
            <a:pPr algn="ctr">
              <a:defRPr sz="2200" b="1">
                <a:solidFill>
                  <a:srgbClr val="CE3C3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smtClean="0"/>
              <a:t>О </a:t>
            </a:r>
            <a:r>
              <a:rPr lang="ru-RU" dirty="0" smtClean="0"/>
              <a:t>ключевых направления взаимодействия </a:t>
            </a:r>
          </a:p>
          <a:p>
            <a:pPr algn="ctr">
              <a:defRPr sz="2200" b="1">
                <a:solidFill>
                  <a:srgbClr val="CE3C3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 err="1" smtClean="0"/>
              <a:t>Рособрнадзора</a:t>
            </a:r>
            <a:r>
              <a:rPr lang="ru-RU" dirty="0" smtClean="0"/>
              <a:t> и </a:t>
            </a:r>
            <a:r>
              <a:rPr lang="ru-RU" dirty="0" err="1" smtClean="0"/>
              <a:t>Насдобра</a:t>
            </a:r>
            <a:r>
              <a:rPr lang="ru-RU" dirty="0" smtClean="0"/>
              <a:t> в 2018 году</a:t>
            </a:r>
            <a:endParaRPr dirty="0"/>
          </a:p>
        </p:txBody>
      </p:sp>
      <p:sp>
        <p:nvSpPr>
          <p:cNvPr id="7" name="Shape 868"/>
          <p:cNvSpPr/>
          <p:nvPr/>
        </p:nvSpPr>
        <p:spPr>
          <a:xfrm>
            <a:off x="5292080" y="4293096"/>
            <a:ext cx="3994373" cy="2123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567" tIns="45567" rIns="45567" bIns="45567">
            <a:spAutoFit/>
          </a:bodyPr>
          <a:lstStyle/>
          <a:p>
            <a:pPr>
              <a:defRPr sz="2200" b="1">
                <a:solidFill>
                  <a:srgbClr val="CE3C3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2200" dirty="0" smtClean="0">
                <a:sym typeface="Times New Roman"/>
              </a:rPr>
              <a:t>Заместитель </a:t>
            </a:r>
            <a:r>
              <a:rPr lang="ru-RU" sz="2200" dirty="0">
                <a:sym typeface="Times New Roman"/>
              </a:rPr>
              <a:t>министра образовании и </a:t>
            </a:r>
            <a:r>
              <a:rPr lang="ru-RU" sz="2200" dirty="0" smtClean="0">
                <a:sym typeface="Times New Roman"/>
              </a:rPr>
              <a:t>науки </a:t>
            </a:r>
            <a:r>
              <a:rPr lang="ru-RU" sz="2200" dirty="0" err="1" smtClean="0">
                <a:sym typeface="Times New Roman"/>
              </a:rPr>
              <a:t>Россйиской</a:t>
            </a:r>
            <a:r>
              <a:rPr lang="ru-RU" sz="2200" dirty="0" smtClean="0">
                <a:sym typeface="Times New Roman"/>
              </a:rPr>
              <a:t> Федерации </a:t>
            </a:r>
            <a:r>
              <a:rPr lang="ru-RU" sz="2200" dirty="0">
                <a:sym typeface="Times New Roman"/>
              </a:rPr>
              <a:t>– </a:t>
            </a:r>
            <a:r>
              <a:rPr lang="ru-RU" sz="2200" dirty="0" smtClean="0">
                <a:sym typeface="Times New Roman"/>
              </a:rPr>
              <a:t>руководитель </a:t>
            </a:r>
            <a:r>
              <a:rPr lang="ru-RU" sz="2200" dirty="0" err="1" smtClean="0">
                <a:sym typeface="Times New Roman"/>
              </a:rPr>
              <a:t>Рособрнадзора</a:t>
            </a:r>
            <a:endParaRPr lang="ru-RU" sz="2200" dirty="0" smtClean="0">
              <a:sym typeface="Times New Roman"/>
            </a:endParaRPr>
          </a:p>
          <a:p>
            <a:pPr>
              <a:defRPr sz="2200" b="1">
                <a:solidFill>
                  <a:srgbClr val="CE3C3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2200" dirty="0" smtClean="0">
                <a:sym typeface="Times New Roman"/>
              </a:rPr>
              <a:t> </a:t>
            </a:r>
          </a:p>
          <a:p>
            <a:pPr>
              <a:defRPr sz="2200" b="1">
                <a:solidFill>
                  <a:srgbClr val="CE3C3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2200" dirty="0" smtClean="0">
                <a:sym typeface="Times New Roman"/>
              </a:rPr>
              <a:t>С.С. Кравцов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793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000424" y="633454"/>
            <a:ext cx="6288881" cy="501650"/>
          </a:xfrm>
          <a:prstGeom prst="rect">
            <a:avLst/>
          </a:prstGeom>
        </p:spPr>
        <p:txBody>
          <a:bodyPr lIns="121920" tIns="60960" rIns="121920" bIns="6096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200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619672" y="179493"/>
            <a:ext cx="7452320" cy="90792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>
              <a:defRPr/>
            </a:pPr>
            <a:endParaRPr lang="en-US" sz="2200" b="1" dirty="0" smtClean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 algn="r">
              <a:defRPr/>
            </a:pPr>
            <a:endParaRPr lang="en-US" sz="2200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 algn="r">
              <a:defRPr/>
            </a:pPr>
            <a:endParaRPr lang="en-US" sz="2200" b="1" dirty="0" smtClean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>
              <a:defRPr/>
            </a:pP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Привлечение экспертной организации НАСДОБР</a:t>
            </a:r>
            <a:b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к государственной аккредитации образовательной деятельности образовательных организаций в 2017 году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640" y="1135104"/>
            <a:ext cx="1176827" cy="119201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2333987"/>
            <a:ext cx="7920880" cy="18995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</a:t>
            </a:r>
            <a:r>
              <a:rPr lang="ru-RU" b="1" dirty="0" smtClean="0"/>
              <a:t>2017</a:t>
            </a:r>
            <a:r>
              <a:rPr lang="ru-RU" dirty="0" smtClean="0"/>
              <a:t> году экспертная организация была привлечена к государственной аккредитации в </a:t>
            </a:r>
            <a:r>
              <a:rPr lang="ru-RU" b="1" dirty="0" smtClean="0"/>
              <a:t>8</a:t>
            </a:r>
            <a:r>
              <a:rPr lang="ru-RU" dirty="0" smtClean="0"/>
              <a:t> образовательных организациях, из них:</a:t>
            </a:r>
          </a:p>
          <a:p>
            <a:pPr algn="ctr"/>
            <a:r>
              <a:rPr lang="ru-RU" b="1" dirty="0"/>
              <a:t>5</a:t>
            </a:r>
            <a:r>
              <a:rPr lang="ru-RU" dirty="0"/>
              <a:t> – полная государственная аккредитация образовательной </a:t>
            </a:r>
            <a:r>
              <a:rPr lang="ru-RU" dirty="0" smtClean="0"/>
              <a:t>деятельности;</a:t>
            </a:r>
          </a:p>
          <a:p>
            <a:pPr algn="ctr"/>
            <a:r>
              <a:rPr lang="ru-RU" b="1" dirty="0" smtClean="0"/>
              <a:t>3</a:t>
            </a:r>
            <a:r>
              <a:rPr lang="ru-RU" dirty="0" smtClean="0"/>
              <a:t> – государственная аккредитация ранее не аккредитованных образовательных программ.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4332202"/>
            <a:ext cx="7920880" cy="181820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Всего было привлечено </a:t>
            </a:r>
            <a:r>
              <a:rPr lang="ru-RU" b="1" dirty="0" smtClean="0"/>
              <a:t>15</a:t>
            </a:r>
            <a:r>
              <a:rPr lang="ru-RU" dirty="0" smtClean="0"/>
              <a:t> экспертов НАСДОБР для государственной аккредитации </a:t>
            </a:r>
            <a:r>
              <a:rPr lang="ru-RU" b="1" dirty="0" smtClean="0"/>
              <a:t>27</a:t>
            </a:r>
            <a:r>
              <a:rPr lang="ru-RU" dirty="0" smtClean="0"/>
              <a:t> образовательных программ (</a:t>
            </a:r>
            <a:r>
              <a:rPr lang="ru-RU" b="1" dirty="0" smtClean="0"/>
              <a:t>16</a:t>
            </a:r>
            <a:r>
              <a:rPr lang="ru-RU" dirty="0" smtClean="0"/>
              <a:t> образовательных программ высшего образования - </a:t>
            </a:r>
            <a:r>
              <a:rPr lang="ru-RU" b="1" dirty="0" smtClean="0"/>
              <a:t>бакалавриат</a:t>
            </a:r>
            <a:r>
              <a:rPr lang="ru-RU" dirty="0" smtClean="0"/>
              <a:t>, </a:t>
            </a:r>
            <a:r>
              <a:rPr lang="ru-RU" b="1" dirty="0" smtClean="0"/>
              <a:t>11</a:t>
            </a:r>
            <a:r>
              <a:rPr lang="ru-RU" dirty="0" smtClean="0"/>
              <a:t> образовательных программ высшего образования - </a:t>
            </a:r>
            <a:r>
              <a:rPr lang="ru-RU" b="1" dirty="0" smtClean="0"/>
              <a:t>магистратура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3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014538" y="388940"/>
            <a:ext cx="6289239" cy="322579"/>
          </a:xfrm>
          <a:prstGeom prst="rect">
            <a:avLst/>
          </a:prstGeom>
        </p:spPr>
        <p:txBody>
          <a:bodyPr lIns="121920" tIns="60960" rIns="121920" bIns="6096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200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9526" y="554564"/>
            <a:ext cx="9037010" cy="35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endParaRPr lang="en-US" sz="2200" b="1" dirty="0" smtClean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>
              <a:defRPr/>
            </a:pPr>
            <a:endParaRPr lang="en-US" sz="2200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>
              <a:defRPr/>
            </a:pPr>
            <a:endParaRPr lang="en-US" sz="2200" b="1" dirty="0" smtClean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>
              <a:defRPr/>
            </a:pP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Эксперты НАСДОБР, участвовавшие в аккредитациях </a:t>
            </a:r>
            <a:endParaRPr lang="ru-RU" sz="2000" b="1" dirty="0" smtClean="0">
              <a:solidFill>
                <a:srgbClr val="2E3192"/>
              </a:solidFill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образовательных 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организаций в 2017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917090"/>
              </p:ext>
            </p:extLst>
          </p:nvPr>
        </p:nvGraphicFramePr>
        <p:xfrm>
          <a:off x="0" y="1124742"/>
          <a:ext cx="9143999" cy="5703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2098"/>
                <a:gridCol w="1274164"/>
                <a:gridCol w="1445127"/>
                <a:gridCol w="2002610"/>
              </a:tblGrid>
              <a:tr h="3753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Наименование образовательной организации</a:t>
                      </a:r>
                      <a:endParaRPr lang="ru-RU" sz="1200" b="1" i="0" u="none" strike="noStrike" dirty="0">
                        <a:solidFill>
                          <a:srgbClr val="17375E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Тип процедуры</a:t>
                      </a:r>
                      <a:endParaRPr lang="ru-RU" sz="1200" b="1" i="0" u="none" strike="noStrike" dirty="0">
                        <a:solidFill>
                          <a:srgbClr val="17375E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Период проведения АЭ</a:t>
                      </a:r>
                      <a:endParaRPr lang="ru-RU" sz="1200" b="1" i="0" u="none" strike="noStrike" dirty="0">
                        <a:solidFill>
                          <a:srgbClr val="17375E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ФИО экспертов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НАСДОБР</a:t>
                      </a:r>
                      <a:endParaRPr lang="ru-RU" sz="1200" b="1" i="0" u="none" strike="noStrike" dirty="0">
                        <a:solidFill>
                          <a:srgbClr val="17375E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4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ФГБОУ ВО «Казанский государственный энергетический университет»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Доаккредитация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27.02.2017-03.03.2017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Канке Алла Анатольевна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499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ЧОУ ВО «Институт социальных и гуманитарных знаний»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Полная аккредитация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27.02.2017-03.03.2017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Раевский Сергей Васильевич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Зерчанинова Татьяна Евгеньевна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0977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ФГБОУ ВО «Нижегородский государственный лингвистический университет им. Н.А. Добролюбова»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Доаккредитация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13.03.2017-17.03.2017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Мансуров Руслан Евгеньевич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Харитонов Сергей Сергеевич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975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ФГБОУ ВО «Южно-Уральский государственный гуманитарно-педагогический университет»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Доаккредитация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13.03.2017-17.03.2017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Лапыгин</a:t>
                      </a:r>
                      <a:r>
                        <a:rPr lang="ru-RU" sz="1100" u="none" strike="noStrike" dirty="0">
                          <a:effectLst/>
                        </a:rPr>
                        <a:t> Юрий Николаевич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Доаккредитация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13.03.2017-17.03.2017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Качанова Елена Анатольевна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499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ФГБОУ ВО «Владимирский государственный университет имени Александра Григорьевича и Николая Григорьевича Столетовых»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Полная аккредитация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20.03.2017-24.03.2017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Сталькина Ульяна Михайловна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4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Далакова</a:t>
                      </a:r>
                      <a:r>
                        <a:rPr lang="ru-RU" sz="1100" u="none" strike="noStrike" dirty="0">
                          <a:effectLst/>
                        </a:rPr>
                        <a:t> Ася </a:t>
                      </a:r>
                      <a:r>
                        <a:rPr lang="ru-RU" sz="1100" u="none" strike="noStrike" dirty="0" err="1">
                          <a:effectLst/>
                        </a:rPr>
                        <a:t>Хасановна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Медовый Валерий Вячеславович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Удалова Надежда Егоровна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42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Муромский институт (филиал) ФГБОУ ВО «Владимирский государственный университет имени Александра Григорьевича и Николая Григорьевича Столетовых»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Полная аккредитация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20.03.2017-24.03.2017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Калинина Елена Анатольевна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4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ФГБОУ ВО «Южно-Российский государственный политехнический университет (НПИ) имени М.И. Платова»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Полная аккредитация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11.12.2017-15.12.2017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Алмосов</a:t>
                      </a:r>
                      <a:r>
                        <a:rPr lang="ru-RU" sz="1100" u="none" strike="noStrike" dirty="0">
                          <a:effectLst/>
                        </a:rPr>
                        <a:t> Александр Павлович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499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ФГБОУ ВО «Пермский национальный исследовательский политехнический университет»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Полная аккредитация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11.12.2017-15.12.2017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Сталькина</a:t>
                      </a:r>
                      <a:r>
                        <a:rPr lang="ru-RU" sz="1100" u="none" strike="noStrike" dirty="0">
                          <a:effectLst/>
                        </a:rPr>
                        <a:t> Ульяна Михайловна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Качанова Елена Анатольевна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9" marR="4869" marT="4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7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47664" y="-90846"/>
            <a:ext cx="7253081" cy="115294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2D3E93"/>
                </a:solidFill>
                <a:latin typeface="Cambria" pitchFamily="18" charset="0"/>
                <a:ea typeface="+mn-ea"/>
                <a:cs typeface="+mn-cs"/>
              </a:rPr>
              <a:t>Перспективы взаимодействия с НАСДОБР</a:t>
            </a:r>
            <a:br>
              <a:rPr lang="ru-RU" sz="2400" b="1" dirty="0">
                <a:solidFill>
                  <a:srgbClr val="2D3E93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ru-RU" sz="2400" b="1" dirty="0">
                <a:solidFill>
                  <a:srgbClr val="2D3E93"/>
                </a:solidFill>
                <a:latin typeface="Cambria" pitchFamily="18" charset="0"/>
                <a:ea typeface="+mn-ea"/>
                <a:cs typeface="+mn-cs"/>
              </a:rPr>
              <a:t> в </a:t>
            </a:r>
            <a:r>
              <a:rPr lang="ru-RU" sz="2400" b="1" dirty="0" smtClean="0">
                <a:solidFill>
                  <a:srgbClr val="2D3E93"/>
                </a:solidFill>
                <a:latin typeface="Cambria" pitchFamily="18" charset="0"/>
                <a:ea typeface="+mn-ea"/>
                <a:cs typeface="+mn-cs"/>
              </a:rPr>
              <a:t>2018 </a:t>
            </a:r>
            <a:r>
              <a:rPr lang="ru-RU" sz="2400" b="1" dirty="0">
                <a:solidFill>
                  <a:srgbClr val="2D3E93"/>
                </a:solidFill>
                <a:latin typeface="Cambria" pitchFamily="18" charset="0"/>
                <a:ea typeface="+mn-ea"/>
                <a:cs typeface="+mn-cs"/>
              </a:rPr>
              <a:t>году</a:t>
            </a:r>
          </a:p>
        </p:txBody>
      </p:sp>
      <p:pic>
        <p:nvPicPr>
          <p:cNvPr id="7" name="Picture 2" descr="Картинки по запросу государственная аккредитац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9" y="1268760"/>
            <a:ext cx="334531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6219" y="3356992"/>
            <a:ext cx="3345310" cy="830997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E3192"/>
                </a:solidFill>
              </a:rPr>
              <a:t>Государственная аккредитация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326473563"/>
              </p:ext>
            </p:extLst>
          </p:nvPr>
        </p:nvGraphicFramePr>
        <p:xfrm>
          <a:off x="3275856" y="1160495"/>
          <a:ext cx="6096000" cy="4872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3568" y="6381328"/>
            <a:ext cx="731963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Допуск к профессиональной деятельности выпускников ГМУ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07504" y="4077071"/>
            <a:ext cx="3672408" cy="2304256"/>
            <a:chOff x="634007" y="1251871"/>
            <a:chExt cx="3234749" cy="197789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634007" y="1704934"/>
              <a:ext cx="3234749" cy="1463025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lvl="0" algn="ctr"/>
              <a:r>
                <a:rPr lang="ru-RU" dirty="0">
                  <a:solidFill>
                    <a:srgbClr val="FF0000"/>
                  </a:solidFill>
                </a:rPr>
                <a:t>Привлечение </a:t>
              </a:r>
              <a:r>
                <a:rPr lang="ru-RU" dirty="0" err="1">
                  <a:solidFill>
                    <a:srgbClr val="FF0000"/>
                  </a:solidFill>
                </a:rPr>
                <a:t>Насдобра</a:t>
              </a:r>
              <a:r>
                <a:rPr lang="ru-RU" dirty="0">
                  <a:solidFill>
                    <a:srgbClr val="FF0000"/>
                  </a:solidFill>
                </a:rPr>
                <a:t> к организации международной деятельности по вопросам оценки качества образования</a:t>
              </a:r>
            </a:p>
            <a:p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34007" y="1251871"/>
              <a:ext cx="3234749" cy="1977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237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E9A7-A255-4BAA-A85A-62AF2022C795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13</a:t>
            </a:fld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868"/>
          <p:cNvSpPr/>
          <p:nvPr/>
        </p:nvSpPr>
        <p:spPr>
          <a:xfrm>
            <a:off x="71" y="2998422"/>
            <a:ext cx="9144001" cy="430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567" tIns="45567" rIns="45567" bIns="45567">
            <a:spAutoFit/>
          </a:bodyPr>
          <a:lstStyle/>
          <a:p>
            <a:pPr algn="ctr">
              <a:defRPr sz="2200" b="1">
                <a:solidFill>
                  <a:srgbClr val="CE3C3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 smtClean="0"/>
              <a:t>СПАСИБО ЗА ВНИМАНИЕ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95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904108" y="3102334"/>
            <a:ext cx="3452501" cy="505309"/>
          </a:xfrm>
          <a:prstGeom prst="rect">
            <a:avLst/>
          </a:prstGeom>
          <a:gradFill>
            <a:gsLst>
              <a:gs pos="100000">
                <a:schemeClr val="bg1">
                  <a:alpha val="70000"/>
                </a:schemeClr>
              </a:gs>
              <a:gs pos="100000">
                <a:srgbClr val="FEE7F2"/>
              </a:gs>
            </a:gsLst>
            <a:lin ang="16200000" scaled="0"/>
          </a:gradFill>
          <a:ln>
            <a:solidFill>
              <a:srgbClr val="FF000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Основные общеобразовательные программы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619672" y="1179718"/>
            <a:ext cx="468052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Количество обработанных и проанализированных отчетов и заключений</a:t>
            </a:r>
            <a:endParaRPr lang="ru-RU" sz="1600" b="1" dirty="0">
              <a:solidFill>
                <a:srgbClr val="2E319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876256" y="1220755"/>
            <a:ext cx="1512168" cy="697627"/>
          </a:xfrm>
          <a:prstGeom prst="roundRect">
            <a:avLst/>
          </a:prstGeom>
          <a:gradFill>
            <a:gsLst>
              <a:gs pos="72000">
                <a:schemeClr val="accent2">
                  <a:tint val="37000"/>
                  <a:satMod val="300000"/>
                  <a:lumMod val="52000"/>
                  <a:lumOff val="48000"/>
                </a:schemeClr>
              </a:gs>
              <a:gs pos="25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scene3d>
            <a:camera prst="perspectiveFron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7643</a:t>
            </a:r>
            <a:endParaRPr lang="ru-RU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1403648" y="2207962"/>
            <a:ext cx="5328592" cy="3385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Количество основных образовательных программ</a:t>
            </a:r>
            <a:endParaRPr lang="ru-RU" sz="1600" b="1" dirty="0">
              <a:solidFill>
                <a:srgbClr val="2E319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876693" y="2084851"/>
            <a:ext cx="1512168" cy="697627"/>
          </a:xfrm>
          <a:prstGeom prst="roundRect">
            <a:avLst/>
          </a:prstGeom>
          <a:gradFill>
            <a:gsLst>
              <a:gs pos="72000">
                <a:schemeClr val="accent2">
                  <a:tint val="37000"/>
                  <a:satMod val="300000"/>
                  <a:lumMod val="52000"/>
                  <a:lumOff val="48000"/>
                </a:schemeClr>
              </a:gs>
              <a:gs pos="25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scene3d>
            <a:camera prst="perspectiveFron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7069</a:t>
            </a:r>
            <a:endParaRPr lang="ru-RU" sz="2400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84028" y="2999439"/>
            <a:ext cx="732027" cy="678909"/>
          </a:xfrm>
          <a:prstGeom prst="roundRect">
            <a:avLst/>
          </a:prstGeom>
          <a:gradFill>
            <a:gsLst>
              <a:gs pos="17000">
                <a:schemeClr val="accent2">
                  <a:shade val="51000"/>
                  <a:satMod val="130000"/>
                  <a:lumMod val="50000"/>
                  <a:lumOff val="5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44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893553" y="3834662"/>
            <a:ext cx="3462424" cy="505309"/>
          </a:xfrm>
          <a:prstGeom prst="rect">
            <a:avLst/>
          </a:prstGeom>
          <a:gradFill>
            <a:gsLst>
              <a:gs pos="100000">
                <a:schemeClr val="bg1">
                  <a:alpha val="70000"/>
                </a:schemeClr>
              </a:gs>
              <a:gs pos="100000">
                <a:srgbClr val="FEE7F2"/>
              </a:gs>
            </a:gsLst>
            <a:lin ang="16200000" scaled="0"/>
          </a:gradFill>
          <a:ln>
            <a:solidFill>
              <a:srgbClr val="FF000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Программы среднего профессионального образования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73473" y="3731767"/>
            <a:ext cx="732027" cy="678909"/>
          </a:xfrm>
          <a:prstGeom prst="roundRect">
            <a:avLst/>
          </a:prstGeom>
          <a:gradFill>
            <a:gsLst>
              <a:gs pos="17000">
                <a:schemeClr val="accent2">
                  <a:shade val="51000"/>
                  <a:satMod val="130000"/>
                  <a:lumMod val="50000"/>
                  <a:lumOff val="5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918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893553" y="4581128"/>
            <a:ext cx="3462424" cy="505309"/>
          </a:xfrm>
          <a:prstGeom prst="rect">
            <a:avLst/>
          </a:prstGeom>
          <a:gradFill>
            <a:gsLst>
              <a:gs pos="100000">
                <a:schemeClr val="bg1">
                  <a:alpha val="70000"/>
                </a:schemeClr>
              </a:gs>
              <a:gs pos="100000">
                <a:srgbClr val="FEE7F2"/>
              </a:gs>
            </a:gsLst>
            <a:lin ang="16200000" scaled="0"/>
          </a:gradFill>
          <a:ln>
            <a:solidFill>
              <a:srgbClr val="FF000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Программы бакалавриата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73473" y="4478234"/>
            <a:ext cx="732027" cy="678909"/>
          </a:xfrm>
          <a:prstGeom prst="roundRect">
            <a:avLst/>
          </a:prstGeom>
          <a:gradFill>
            <a:gsLst>
              <a:gs pos="17000">
                <a:schemeClr val="accent2">
                  <a:shade val="51000"/>
                  <a:satMod val="130000"/>
                  <a:lumMod val="50000"/>
                  <a:lumOff val="5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2407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882998" y="5313456"/>
            <a:ext cx="3462424" cy="505309"/>
          </a:xfrm>
          <a:prstGeom prst="rect">
            <a:avLst/>
          </a:prstGeom>
          <a:gradFill>
            <a:gsLst>
              <a:gs pos="100000">
                <a:schemeClr val="bg1">
                  <a:alpha val="70000"/>
                </a:schemeClr>
              </a:gs>
              <a:gs pos="100000">
                <a:srgbClr val="FEE7F2"/>
              </a:gs>
            </a:gsLst>
            <a:lin ang="16200000" scaled="0"/>
          </a:gradFill>
          <a:ln>
            <a:solidFill>
              <a:srgbClr val="FF000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Программы магистратуры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62918" y="5210562"/>
            <a:ext cx="732027" cy="678909"/>
          </a:xfrm>
          <a:prstGeom prst="roundRect">
            <a:avLst/>
          </a:prstGeom>
          <a:gradFill>
            <a:gsLst>
              <a:gs pos="17000">
                <a:schemeClr val="accent2">
                  <a:shade val="51000"/>
                  <a:satMod val="130000"/>
                  <a:lumMod val="50000"/>
                  <a:lumOff val="5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1562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885637" y="6117299"/>
            <a:ext cx="3462424" cy="505309"/>
          </a:xfrm>
          <a:prstGeom prst="rect">
            <a:avLst/>
          </a:prstGeom>
          <a:gradFill>
            <a:gsLst>
              <a:gs pos="100000">
                <a:schemeClr val="bg1">
                  <a:alpha val="70000"/>
                </a:schemeClr>
              </a:gs>
              <a:gs pos="100000">
                <a:srgbClr val="FEE7F2"/>
              </a:gs>
            </a:gsLst>
            <a:lin ang="16200000" scaled="0"/>
          </a:gradFill>
          <a:ln>
            <a:solidFill>
              <a:srgbClr val="FF000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Программы специалитета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165557" y="6014404"/>
            <a:ext cx="732027" cy="678909"/>
          </a:xfrm>
          <a:prstGeom prst="roundRect">
            <a:avLst/>
          </a:prstGeom>
          <a:gradFill>
            <a:gsLst>
              <a:gs pos="17000">
                <a:schemeClr val="accent2">
                  <a:shade val="51000"/>
                  <a:satMod val="130000"/>
                  <a:lumMod val="50000"/>
                  <a:lumOff val="5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453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5382560" y="3118428"/>
            <a:ext cx="3452501" cy="684853"/>
          </a:xfrm>
          <a:prstGeom prst="rect">
            <a:avLst/>
          </a:prstGeom>
          <a:gradFill>
            <a:gsLst>
              <a:gs pos="100000">
                <a:schemeClr val="bg1">
                  <a:alpha val="70000"/>
                </a:schemeClr>
              </a:gs>
              <a:gs pos="100000">
                <a:srgbClr val="FEE7F2"/>
              </a:gs>
            </a:gsLst>
            <a:lin ang="16200000" scaled="0"/>
          </a:gradFill>
          <a:ln>
            <a:solidFill>
              <a:srgbClr val="FF000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Программы подготовки научно-педагогических кадров в аспирантуре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4662480" y="3131257"/>
            <a:ext cx="732027" cy="678909"/>
          </a:xfrm>
          <a:prstGeom prst="roundRect">
            <a:avLst/>
          </a:prstGeom>
          <a:gradFill>
            <a:gsLst>
              <a:gs pos="17000">
                <a:schemeClr val="accent2">
                  <a:shade val="51000"/>
                  <a:satMod val="130000"/>
                  <a:lumMod val="50000"/>
                  <a:lumOff val="5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1379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5372005" y="3850756"/>
            <a:ext cx="3462424" cy="684853"/>
          </a:xfrm>
          <a:prstGeom prst="rect">
            <a:avLst/>
          </a:prstGeom>
          <a:gradFill>
            <a:gsLst>
              <a:gs pos="100000">
                <a:schemeClr val="bg1">
                  <a:alpha val="70000"/>
                </a:schemeClr>
              </a:gs>
              <a:gs pos="100000">
                <a:srgbClr val="FEE7F2"/>
              </a:gs>
            </a:gsLst>
            <a:lin ang="16200000" scaled="0"/>
          </a:gradFill>
          <a:ln>
            <a:solidFill>
              <a:srgbClr val="FF000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Программы подготовки научно-педагогических кадров в адъюнктуре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651925" y="3863585"/>
            <a:ext cx="732027" cy="678909"/>
          </a:xfrm>
          <a:prstGeom prst="roundRect">
            <a:avLst/>
          </a:prstGeom>
          <a:gradFill>
            <a:gsLst>
              <a:gs pos="17000">
                <a:schemeClr val="accent2">
                  <a:shade val="51000"/>
                  <a:satMod val="130000"/>
                  <a:lumMod val="50000"/>
                  <a:lumOff val="5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49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372005" y="4597223"/>
            <a:ext cx="3462424" cy="684853"/>
          </a:xfrm>
          <a:prstGeom prst="rect">
            <a:avLst/>
          </a:prstGeom>
          <a:gradFill>
            <a:gsLst>
              <a:gs pos="100000">
                <a:schemeClr val="bg1">
                  <a:alpha val="70000"/>
                </a:schemeClr>
              </a:gs>
              <a:gs pos="100000">
                <a:srgbClr val="FEE7F2"/>
              </a:gs>
            </a:gsLst>
            <a:lin ang="16200000" scaled="0"/>
          </a:gradFill>
          <a:ln>
            <a:solidFill>
              <a:srgbClr val="FF000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Программы подготовки кадров высшей квалификации в ординатуре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651925" y="4610051"/>
            <a:ext cx="732027" cy="678909"/>
          </a:xfrm>
          <a:prstGeom prst="roundRect">
            <a:avLst/>
          </a:prstGeom>
          <a:gradFill>
            <a:gsLst>
              <a:gs pos="17000">
                <a:schemeClr val="accent2">
                  <a:shade val="51000"/>
                  <a:satMod val="130000"/>
                  <a:lumMod val="50000"/>
                  <a:lumOff val="5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200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5361450" y="5329551"/>
            <a:ext cx="3462424" cy="684853"/>
          </a:xfrm>
          <a:prstGeom prst="rect">
            <a:avLst/>
          </a:prstGeom>
          <a:gradFill>
            <a:gsLst>
              <a:gs pos="100000">
                <a:schemeClr val="bg1">
                  <a:alpha val="70000"/>
                </a:schemeClr>
              </a:gs>
              <a:gs pos="100000">
                <a:srgbClr val="FEE7F2"/>
              </a:gs>
            </a:gsLst>
            <a:lin ang="16200000" scaled="0"/>
          </a:gradFill>
          <a:ln>
            <a:solidFill>
              <a:srgbClr val="FF000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Программы подготовки кадров высшей квалификации в </a:t>
            </a:r>
            <a:r>
              <a:rPr lang="ru-RU" sz="1400" dirty="0" err="1">
                <a:solidFill>
                  <a:schemeClr val="tx1"/>
                </a:solidFill>
              </a:rPr>
              <a:t>ассистентуре</a:t>
            </a:r>
            <a:r>
              <a:rPr lang="ru-RU" sz="1400" dirty="0">
                <a:solidFill>
                  <a:schemeClr val="tx1"/>
                </a:solidFill>
              </a:rPr>
              <a:t>-стажировке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641370" y="5342379"/>
            <a:ext cx="732027" cy="678909"/>
          </a:xfrm>
          <a:prstGeom prst="roundRect">
            <a:avLst/>
          </a:prstGeom>
          <a:gradFill>
            <a:gsLst>
              <a:gs pos="17000">
                <a:schemeClr val="accent2">
                  <a:shade val="51000"/>
                  <a:satMod val="130000"/>
                  <a:lumMod val="50000"/>
                  <a:lumOff val="5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58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076165" y="164637"/>
            <a:ext cx="5904655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Государственная аккредитация: результаты 2017 года</a:t>
            </a:r>
            <a:endParaRPr lang="ru-RU" sz="2400" b="1" dirty="0">
              <a:solidFill>
                <a:srgbClr val="2E319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13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1179717"/>
            <a:ext cx="5184576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Количество аккредитованных укрупненных групп специальностей и направлений подготовки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76257" y="1220755"/>
            <a:ext cx="1511731" cy="576064"/>
          </a:xfrm>
          <a:prstGeom prst="roundRect">
            <a:avLst/>
          </a:prstGeom>
          <a:gradFill>
            <a:gsLst>
              <a:gs pos="72000">
                <a:schemeClr val="accent2">
                  <a:tint val="37000"/>
                  <a:satMod val="300000"/>
                  <a:lumMod val="52000"/>
                  <a:lumOff val="48000"/>
                </a:schemeClr>
              </a:gs>
              <a:gs pos="25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scene3d>
            <a:camera prst="perspectiveFron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2316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76693" y="1997508"/>
            <a:ext cx="1511731" cy="576064"/>
          </a:xfrm>
          <a:prstGeom prst="roundRect">
            <a:avLst/>
          </a:prstGeom>
          <a:gradFill>
            <a:gsLst>
              <a:gs pos="72000">
                <a:schemeClr val="accent2">
                  <a:tint val="37000"/>
                  <a:satMod val="300000"/>
                  <a:lumMod val="52000"/>
                  <a:lumOff val="48000"/>
                </a:schemeClr>
              </a:gs>
              <a:gs pos="25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scene3d>
            <a:camera prst="perspectiveFron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253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1936727"/>
            <a:ext cx="5184576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Количество неаккредитованных укрупненных групп специальностей и направлений подготовки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90888747"/>
              </p:ext>
            </p:extLst>
          </p:nvPr>
        </p:nvGraphicFramePr>
        <p:xfrm>
          <a:off x="530424" y="3717032"/>
          <a:ext cx="8064896" cy="2997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2843986"/>
            <a:ext cx="828092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Издан 431 приказ по государственной аккредитации образовательной деятельности, из которых: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6165" y="164637"/>
            <a:ext cx="5904655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Государственная аккредитация: результаты 2017 года</a:t>
            </a:r>
            <a:endParaRPr lang="ru-RU" sz="2400" b="1" dirty="0">
              <a:solidFill>
                <a:srgbClr val="2E319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2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1179717"/>
            <a:ext cx="7344816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Количество отказов в государственной аккредитации образовательной деятельности по сравнению с 2016 годом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90731" y="2276873"/>
            <a:ext cx="1499174" cy="855844"/>
            <a:chOff x="473589" y="715"/>
            <a:chExt cx="3286380" cy="641883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73589" y="715"/>
              <a:ext cx="3286380" cy="64188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492389" y="19515"/>
              <a:ext cx="3248780" cy="6042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6195" tIns="24130" rIns="36195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Год</a:t>
              </a:r>
              <a:endParaRPr lang="ru-RU" sz="1400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724356" y="2276873"/>
            <a:ext cx="2753404" cy="855844"/>
            <a:chOff x="473589" y="715"/>
            <a:chExt cx="3286380" cy="641883"/>
          </a:xfrm>
          <a:scene3d>
            <a:camera prst="orthographicFront"/>
            <a:lightRig rig="flat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73589" y="715"/>
              <a:ext cx="3286380" cy="64188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492389" y="19515"/>
              <a:ext cx="3248780" cy="6042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6195" tIns="24130" rIns="36195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Отказы головным образовательным организациям</a:t>
              </a:r>
              <a:endParaRPr lang="ru-RU" sz="14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506870" y="2276871"/>
            <a:ext cx="2848349" cy="855844"/>
            <a:chOff x="473589" y="715"/>
            <a:chExt cx="3286380" cy="641883"/>
          </a:xfrm>
          <a:scene3d>
            <a:camera prst="orthographicFront"/>
            <a:lightRig rig="flat" dir="t"/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73589" y="715"/>
              <a:ext cx="3286380" cy="64188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92389" y="19515"/>
              <a:ext cx="3248780" cy="6042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6195" tIns="24130" rIns="36195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Отказы филиалам образовательных организаций</a:t>
              </a:r>
              <a:endParaRPr lang="ru-RU" sz="14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380312" y="2276870"/>
            <a:ext cx="1499174" cy="855844"/>
            <a:chOff x="473589" y="715"/>
            <a:chExt cx="3286380" cy="641883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73589" y="715"/>
              <a:ext cx="3286380" cy="64188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92389" y="19515"/>
              <a:ext cx="3248780" cy="6042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6195" tIns="24130" rIns="36195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Всего отказов</a:t>
              </a:r>
              <a:endParaRPr lang="ru-RU" sz="14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74013" y="3285421"/>
            <a:ext cx="1515893" cy="855844"/>
            <a:chOff x="1130866" y="803070"/>
            <a:chExt cx="2280823" cy="641883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130866" y="803070"/>
              <a:ext cx="2280823" cy="64188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149666" y="821870"/>
              <a:ext cx="2243223" cy="6042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2016</a:t>
              </a:r>
              <a:r>
                <a:rPr lang="ru-RU" sz="1300" kern="1200" dirty="0" smtClean="0"/>
                <a:t> </a:t>
              </a:r>
              <a:endParaRPr lang="ru-RU" sz="1300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724356" y="3289655"/>
            <a:ext cx="2753404" cy="855844"/>
            <a:chOff x="1130866" y="803070"/>
            <a:chExt cx="2280823" cy="64188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130866" y="803070"/>
              <a:ext cx="2280823" cy="64188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1149666" y="821870"/>
              <a:ext cx="2243223" cy="6042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83</a:t>
              </a:r>
              <a:r>
                <a:rPr lang="ru-RU" sz="1300" kern="1200" dirty="0" smtClean="0"/>
                <a:t> </a:t>
              </a:r>
              <a:endParaRPr lang="ru-RU" sz="1300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513398" y="3289655"/>
            <a:ext cx="2841820" cy="855844"/>
            <a:chOff x="1130866" y="803070"/>
            <a:chExt cx="2280823" cy="64188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130866" y="803070"/>
              <a:ext cx="2280823" cy="64188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1149666" y="821870"/>
              <a:ext cx="2243223" cy="6042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17</a:t>
              </a:r>
              <a:r>
                <a:rPr lang="ru-RU" sz="1300" kern="1200" dirty="0" smtClean="0"/>
                <a:t> </a:t>
              </a:r>
              <a:endParaRPr lang="ru-RU" sz="1300" kern="12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380313" y="3285421"/>
            <a:ext cx="1515893" cy="855844"/>
            <a:chOff x="1130866" y="803070"/>
            <a:chExt cx="2280823" cy="641883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130866" y="803070"/>
              <a:ext cx="2280823" cy="64188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1149666" y="821870"/>
              <a:ext cx="2243223" cy="6042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100</a:t>
              </a:r>
              <a:r>
                <a:rPr lang="ru-RU" sz="1300" kern="1200" dirty="0" smtClean="0"/>
                <a:t> </a:t>
              </a:r>
              <a:endParaRPr lang="ru-RU" sz="1300" kern="12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74013" y="4197086"/>
            <a:ext cx="1515893" cy="855844"/>
            <a:chOff x="1130866" y="803070"/>
            <a:chExt cx="2280823" cy="641883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130866" y="803070"/>
              <a:ext cx="2280823" cy="64188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1149666" y="821870"/>
              <a:ext cx="2243223" cy="6042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2017</a:t>
              </a:r>
              <a:r>
                <a:rPr lang="ru-RU" sz="1300" kern="1200" dirty="0" smtClean="0"/>
                <a:t> </a:t>
              </a:r>
              <a:endParaRPr lang="ru-RU" sz="1300" kern="12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724356" y="4201321"/>
            <a:ext cx="2753404" cy="855844"/>
            <a:chOff x="1130866" y="803070"/>
            <a:chExt cx="2280823" cy="641883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130866" y="803070"/>
              <a:ext cx="2280823" cy="64188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1149666" y="821870"/>
              <a:ext cx="2243223" cy="6042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96</a:t>
              </a:r>
              <a:r>
                <a:rPr lang="ru-RU" sz="1300" kern="1200" dirty="0" smtClean="0"/>
                <a:t> </a:t>
              </a:r>
              <a:endParaRPr lang="ru-RU" sz="1300" kern="12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513398" y="4201321"/>
            <a:ext cx="2841820" cy="855844"/>
            <a:chOff x="1130866" y="803070"/>
            <a:chExt cx="2280823" cy="641883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130866" y="803070"/>
              <a:ext cx="2280823" cy="64188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1149666" y="821870"/>
              <a:ext cx="2243223" cy="6042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15</a:t>
              </a:r>
              <a:endParaRPr lang="ru-RU" sz="1600" kern="1200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7380313" y="4197086"/>
            <a:ext cx="1515893" cy="855844"/>
            <a:chOff x="1130866" y="803070"/>
            <a:chExt cx="2280823" cy="641883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1130866" y="803070"/>
              <a:ext cx="2280823" cy="64188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149666" y="821870"/>
              <a:ext cx="2243223" cy="6042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111</a:t>
              </a:r>
              <a:endParaRPr lang="ru-RU" sz="1600" kern="1200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076165" y="164637"/>
            <a:ext cx="5904655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Государственная аккредитация: результаты 2017 года</a:t>
            </a:r>
            <a:endParaRPr lang="ru-RU" sz="2400" b="1" dirty="0">
              <a:solidFill>
                <a:srgbClr val="2E319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7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1475656" y="1179718"/>
            <a:ext cx="5184576" cy="16004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Количество подготовленных распоряжений о переоформлении свидетельства о государственной аккредитации, в связи с изменением наименования, </a:t>
            </a: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места нахождения, кодов и наименования 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УГСН, </a:t>
            </a: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а также лишением государственной аккредитации в отношении отдельных уровней образования организаций, осуществляющих образовательную деятельность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903092" y="1220755"/>
            <a:ext cx="1511731" cy="768085"/>
          </a:xfrm>
          <a:prstGeom prst="roundRect">
            <a:avLst/>
          </a:prstGeom>
          <a:gradFill>
            <a:gsLst>
              <a:gs pos="72000">
                <a:schemeClr val="accent2">
                  <a:tint val="37000"/>
                  <a:satMod val="300000"/>
                  <a:lumMod val="52000"/>
                  <a:lumOff val="48000"/>
                </a:schemeClr>
              </a:gs>
              <a:gs pos="25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scene3d>
            <a:camera prst="perspectiveFron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197</a:t>
            </a:r>
            <a:endParaRPr lang="ru-RU" sz="24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220072" y="3681803"/>
            <a:ext cx="3672408" cy="576064"/>
          </a:xfrm>
          <a:prstGeom prst="roundRect">
            <a:avLst/>
          </a:prstGeom>
          <a:gradFill>
            <a:gsLst>
              <a:gs pos="72000">
                <a:schemeClr val="accent2">
                  <a:tint val="37000"/>
                  <a:satMod val="300000"/>
                  <a:lumMod val="52000"/>
                  <a:lumOff val="48000"/>
                </a:schemeClr>
              </a:gs>
              <a:gs pos="25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scene3d>
            <a:camera prst="perspectiveFron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142 свидетельства, 480 приложений</a:t>
            </a:r>
            <a:endParaRPr lang="ru-RU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251520" y="3621021"/>
            <a:ext cx="4880742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Количество подготовленных свидетельств о государственной аккредитации и приложений к ним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211272" y="4581128"/>
            <a:ext cx="3672408" cy="576064"/>
          </a:xfrm>
          <a:prstGeom prst="roundRect">
            <a:avLst/>
          </a:prstGeom>
          <a:gradFill>
            <a:gsLst>
              <a:gs pos="72000">
                <a:schemeClr val="accent2">
                  <a:tint val="37000"/>
                  <a:satMod val="300000"/>
                  <a:lumMod val="52000"/>
                  <a:lumOff val="48000"/>
                </a:schemeClr>
              </a:gs>
              <a:gs pos="25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scene3d>
            <a:camera prst="perspectiveFron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133 свидетельства, 286 приложений</a:t>
            </a:r>
            <a:endParaRPr lang="ru-RU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251520" y="4520347"/>
            <a:ext cx="4880742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Количество переоформленных свидетельств о государственной аккредитации и приложений к ним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211272" y="5637245"/>
            <a:ext cx="3672408" cy="576064"/>
          </a:xfrm>
          <a:prstGeom prst="roundRect">
            <a:avLst/>
          </a:prstGeom>
          <a:gradFill>
            <a:gsLst>
              <a:gs pos="72000">
                <a:schemeClr val="accent2">
                  <a:tint val="37000"/>
                  <a:satMod val="300000"/>
                  <a:lumMod val="52000"/>
                  <a:lumOff val="48000"/>
                </a:schemeClr>
              </a:gs>
              <a:gs pos="25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scene3d>
            <a:camera prst="perspectiveFron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109 приложений</a:t>
            </a:r>
            <a:endParaRPr lang="ru-RU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251520" y="5384443"/>
            <a:ext cx="4880742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Количество подготовленных приложений к действующим свидетельствам о государственной аккредитации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76165" y="164637"/>
            <a:ext cx="5904655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Государственная аккредитация: результаты 2017 года</a:t>
            </a:r>
            <a:endParaRPr lang="ru-RU" sz="2400" b="1" dirty="0">
              <a:solidFill>
                <a:srgbClr val="2E319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5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9144000" cy="57785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Подача электронного заявления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через 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личный кабинет заявителя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542"/>
            <a:ext cx="8994809" cy="501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9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61013" y="257085"/>
            <a:ext cx="8937912" cy="57785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Преимущества перехода процедуры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государственной 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аккредитации в электронный вид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99" y="1272159"/>
            <a:ext cx="6120680" cy="5255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53566" y="6362164"/>
            <a:ext cx="583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Сокращение сроков проведения процедуры государственной аккредитации</a:t>
            </a:r>
            <a:endParaRPr lang="ru-RU" sz="14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1772816"/>
            <a:ext cx="2555776" cy="4989512"/>
            <a:chOff x="-1" y="1237584"/>
            <a:chExt cx="2401677" cy="5507170"/>
          </a:xfrm>
        </p:grpSpPr>
        <p:sp>
          <p:nvSpPr>
            <p:cNvPr id="17" name="TextBox 16"/>
            <p:cNvSpPr txBox="1"/>
            <p:nvPr/>
          </p:nvSpPr>
          <p:spPr>
            <a:xfrm>
              <a:off x="385409" y="1237584"/>
              <a:ext cx="1782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Бумажная</a:t>
              </a:r>
              <a:endParaRPr lang="ru-RU" sz="20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5274" y="2792590"/>
              <a:ext cx="21564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Электронная</a:t>
              </a:r>
              <a:endParaRPr lang="ru-RU" sz="20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" y="3585468"/>
              <a:ext cx="2401677" cy="3159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Преимущества электронной процедуры государственной аккредитации</a:t>
              </a:r>
              <a:endParaRPr lang="ru-RU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4681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3" y="1198755"/>
            <a:ext cx="8964487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/>
          </a:p>
          <a:p>
            <a:r>
              <a:rPr lang="ru-RU" sz="1600" b="1" dirty="0"/>
              <a:t>	</a:t>
            </a:r>
            <a:r>
              <a:rPr lang="ru-RU" sz="1600" b="1" dirty="0" smtClean="0"/>
              <a:t>	Сокращение </a:t>
            </a:r>
            <a:r>
              <a:rPr lang="ru-RU" sz="1600" b="1" dirty="0"/>
              <a:t>финансовых </a:t>
            </a:r>
            <a:r>
              <a:rPr lang="ru-RU" sz="1600" b="1" dirty="0" smtClean="0"/>
              <a:t>затрат</a:t>
            </a:r>
            <a:r>
              <a:rPr lang="en-US" sz="1600" b="1" dirty="0" smtClean="0"/>
              <a:t>:</a:t>
            </a:r>
          </a:p>
          <a:p>
            <a:endParaRPr lang="ru-RU" sz="1100" b="1" dirty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Все документы (заявление и прилагаемые документы) загружаются в личном кабинете заявителя через телекоммуникационную сеть «Интернет». Отсутствуют дорожные расходы и услуги логистических компаний при подаче бумажных документов по почте, либо лично.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Выдача готового свидетельства в электронной форме. Отсутствуют дорожные расходы на получение бумажного свидетельства.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Эксперт проводит анализ документов в своём личном кабинете, без выезда в образовательную организацию. Все отчётные документы подписываются экспертом собственной электронной подписью и загружаются в личный кабинет.</a:t>
            </a:r>
          </a:p>
          <a:p>
            <a:endParaRPr lang="ru-RU" dirty="0"/>
          </a:p>
          <a:p>
            <a:r>
              <a:rPr lang="ru-RU" sz="1600" b="1" dirty="0" smtClean="0"/>
              <a:t>Отслеживание </a:t>
            </a:r>
            <a:r>
              <a:rPr lang="ru-RU" sz="1600" b="1" dirty="0"/>
              <a:t>статуса заявления и оперативное устранение выявленных </a:t>
            </a:r>
            <a:r>
              <a:rPr lang="ru-RU" sz="1600" b="1" dirty="0" smtClean="0"/>
              <a:t>несоответствий</a:t>
            </a:r>
            <a:r>
              <a:rPr lang="en-US" sz="1600" b="1" dirty="0" smtClean="0"/>
              <a:t>:</a:t>
            </a: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Среднее время с момента получения уведомления о несоответствии, устранения замечаний и принятия в работу </a:t>
            </a:r>
            <a:r>
              <a:rPr lang="ru-RU" sz="1600" dirty="0" err="1" smtClean="0"/>
              <a:t>Рособрнадзором</a:t>
            </a:r>
            <a:r>
              <a:rPr lang="ru-RU" sz="1600" dirty="0" smtClean="0"/>
              <a:t> составляет 2 дня.</a:t>
            </a:r>
            <a:endParaRPr lang="en-US" sz="1600" dirty="0" smtClean="0"/>
          </a:p>
          <a:p>
            <a:endParaRPr lang="en-US" sz="1600" dirty="0"/>
          </a:p>
          <a:p>
            <a:r>
              <a:rPr lang="ru-RU" sz="1600" b="1" dirty="0" smtClean="0"/>
              <a:t>Доступность электронного свидетельства</a:t>
            </a:r>
            <a:r>
              <a:rPr lang="en-US" sz="1600" b="1" dirty="0" smtClean="0"/>
              <a:t>:</a:t>
            </a:r>
          </a:p>
          <a:p>
            <a:endParaRPr lang="en-US" sz="1600" dirty="0"/>
          </a:p>
          <a:p>
            <a:r>
              <a:rPr lang="ru-RU" sz="1600" dirty="0" smtClean="0"/>
              <a:t>Электронное свидетельство всегда доступно в личном кабинете заявителя.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1013" y="257085"/>
            <a:ext cx="8937912" cy="57785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Преимущества перехода процедуры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государственной 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аккредитации в электронный вид</a:t>
            </a:r>
          </a:p>
        </p:txBody>
      </p:sp>
    </p:spTree>
    <p:extLst>
      <p:ext uri="{BB962C8B-B14F-4D97-AF65-F5344CB8AC3E}">
        <p14:creationId xmlns:p14="http://schemas.microsoft.com/office/powerpoint/2010/main" val="362858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4784"/>
            <a:ext cx="90010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15616" y="0"/>
            <a:ext cx="6511857" cy="90792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>
              <a:defRPr/>
            </a:pPr>
            <a:endParaRPr lang="en-US" sz="2200" b="1" dirty="0" smtClean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 algn="r">
              <a:defRPr/>
            </a:pPr>
            <a:endParaRPr lang="en-US" sz="2200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 algn="r">
              <a:defRPr/>
            </a:pPr>
            <a:endParaRPr lang="en-US" sz="2200" b="1" dirty="0" smtClean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>
              <a:defRPr/>
            </a:pP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Экспертные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90745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Тема Office">
  <a:themeElements>
    <a:clrScheme name="Другая 8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FF"/>
      </a:hlink>
      <a:folHlink>
        <a:srgbClr val="44B9E8"/>
      </a:folHlink>
    </a:clrScheme>
    <a:fontScheme name="Другая 1">
      <a:majorFont>
        <a:latin typeface="Century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3801</TotalTime>
  <Words>632</Words>
  <Application>Microsoft Office PowerPoint</Application>
  <PresentationFormat>Экран (4:3)</PresentationFormat>
  <Paragraphs>166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Подача электронного заявления  через личный кабинет заявителя</vt:lpstr>
      <vt:lpstr>Преимущества перехода процедуры  государственной аккредитации в электронный вид</vt:lpstr>
      <vt:lpstr>Преимущества перехода процедуры  государственной аккредитации в электронный вид</vt:lpstr>
      <vt:lpstr>Презентация PowerPoint</vt:lpstr>
      <vt:lpstr>Презентация PowerPoint</vt:lpstr>
      <vt:lpstr>Презентация PowerPoint</vt:lpstr>
      <vt:lpstr>Перспективы взаимодействия с НАСДОБР  в 2018 году</vt:lpstr>
      <vt:lpstr>Презентация PowerPoint</vt:lpstr>
    </vt:vector>
  </TitlesOfParts>
  <Company>Рособрнадзор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Асланова Улькяр Теймуровна</dc:creator>
  <cp:lastModifiedBy>Раев Константин Валерьевич</cp:lastModifiedBy>
  <cp:revision>263</cp:revision>
  <cp:lastPrinted>2018-01-15T10:39:35Z</cp:lastPrinted>
  <dcterms:created xsi:type="dcterms:W3CDTF">2014-10-08T15:07:29Z</dcterms:created>
  <dcterms:modified xsi:type="dcterms:W3CDTF">2018-01-15T15:17:24Z</dcterms:modified>
</cp:coreProperties>
</file>