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8AEC-848D-4189-AD62-0CBBFFAB1444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462B-FEE4-4124-A9AD-E948CCCC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33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8AEC-848D-4189-AD62-0CBBFFAB1444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462B-FEE4-4124-A9AD-E948CCCC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09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8AEC-848D-4189-AD62-0CBBFFAB1444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462B-FEE4-4124-A9AD-E948CCCC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42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8AEC-848D-4189-AD62-0CBBFFAB1444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462B-FEE4-4124-A9AD-E948CCCC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8AEC-848D-4189-AD62-0CBBFFAB1444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462B-FEE4-4124-A9AD-E948CCCC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84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8AEC-848D-4189-AD62-0CBBFFAB1444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462B-FEE4-4124-A9AD-E948CCCC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86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8AEC-848D-4189-AD62-0CBBFFAB1444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462B-FEE4-4124-A9AD-E948CCCC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80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8AEC-848D-4189-AD62-0CBBFFAB1444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462B-FEE4-4124-A9AD-E948CCCC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78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8AEC-848D-4189-AD62-0CBBFFAB1444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462B-FEE4-4124-A9AD-E948CCCC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81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8AEC-848D-4189-AD62-0CBBFFAB1444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462B-FEE4-4124-A9AD-E948CCCC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98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B8AEC-848D-4189-AD62-0CBBFFAB1444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462B-FEE4-4124-A9AD-E948CCCC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28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B8AEC-848D-4189-AD62-0CBBFFAB1444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4462B-FEE4-4124-A9AD-E948CCCC37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6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12776"/>
            <a:ext cx="8229600" cy="2736304"/>
          </a:xfrm>
        </p:spPr>
        <p:txBody>
          <a:bodyPr>
            <a:noAutofit/>
          </a:bodyPr>
          <a:lstStyle/>
          <a:p>
            <a:r>
              <a:rPr lang="ru-RU" b="1" dirty="0" smtClean="0"/>
              <a:t>О проекте стандартов НАСДОБР по подготовке бакалавров «Менеджмент»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941168"/>
            <a:ext cx="7344816" cy="158417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Л.И. Евенко, А.Л. Гапоненко, Е.В. Зубкова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2017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132856"/>
            <a:ext cx="8229600" cy="2376264"/>
          </a:xfrm>
        </p:spPr>
        <p:txBody>
          <a:bodyPr>
            <a:noAutofit/>
          </a:bodyPr>
          <a:lstStyle/>
          <a:p>
            <a:r>
              <a:rPr lang="ru-RU" dirty="0"/>
              <a:t>Ф</a:t>
            </a:r>
            <a:r>
              <a:rPr lang="ru-RU" dirty="0" smtClean="0"/>
              <a:t>едеральный государственный образовательный стандарт по направлению подготовки 38.03.02, менеджмент (уровень </a:t>
            </a:r>
            <a:r>
              <a:rPr lang="ru-RU" dirty="0" err="1" smtClean="0"/>
              <a:t>бакалавриата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587727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Подписан 12 января 2016 года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2288" y="548680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Действует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86050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ДОСТОИНСТВА 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3500" b="1" dirty="0" smtClean="0"/>
              <a:t>Подробно описаны общепринятые параметры: 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Направления подготовки для профессиональной деятельности выпускника прикладного </a:t>
            </a:r>
            <a:r>
              <a:rPr lang="ru-RU" dirty="0" err="1" smtClean="0"/>
              <a:t>бакалавриата</a:t>
            </a:r>
            <a:r>
              <a:rPr lang="ru-RU" dirty="0" smtClean="0"/>
              <a:t>: </a:t>
            </a:r>
            <a:r>
              <a:rPr lang="ru-RU" sz="2400" i="1" dirty="0" smtClean="0"/>
              <a:t>организационно-управленческой, информационно-аналитической, предпринимательской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Требования к результатам освоения программы – приобретаемые компетенции: </a:t>
            </a:r>
            <a:r>
              <a:rPr lang="ru-RU" sz="2400" i="1" dirty="0" smtClean="0"/>
              <a:t>общекультурные (ОК), общепрофессиональные (ОПК) и профессиональные(ПК).</a:t>
            </a:r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Условия реализации программы: </a:t>
            </a:r>
            <a:r>
              <a:rPr lang="ru-RU" sz="2400" i="1" dirty="0"/>
              <a:t>м</a:t>
            </a:r>
            <a:r>
              <a:rPr lang="ru-RU" sz="2400" i="1" dirty="0" smtClean="0"/>
              <a:t>атериально-технические, кадровые, электронно-информационная среда</a:t>
            </a:r>
          </a:p>
          <a:p>
            <a:pPr marL="0" indent="0">
              <a:buNone/>
            </a:pPr>
            <a:r>
              <a:rPr lang="ru-RU" sz="3500" b="1" dirty="0" smtClean="0"/>
              <a:t>Деление дисциплин на базовую и вариативную часть</a:t>
            </a:r>
          </a:p>
          <a:p>
            <a:pPr marL="514350" indent="-514350">
              <a:buFont typeface="+mj-lt"/>
              <a:buAutoNum type="alphaLcParenR"/>
            </a:pPr>
            <a:endParaRPr lang="ru-RU" dirty="0"/>
          </a:p>
          <a:p>
            <a:pPr marL="514350" indent="-514350">
              <a:buFont typeface="+mj-lt"/>
              <a:buAutoNum type="alphaLcParenR"/>
            </a:pPr>
            <a:endParaRPr lang="ru-RU" dirty="0" smtClean="0"/>
          </a:p>
          <a:p>
            <a:pPr marL="514350" indent="-514350">
              <a:buFont typeface="+mj-lt"/>
              <a:buAutoNum type="alphaLcParenR"/>
            </a:pPr>
            <a:endParaRPr lang="ru-RU" dirty="0"/>
          </a:p>
          <a:p>
            <a:pPr marL="514350" indent="-514350">
              <a:buFont typeface="+mj-lt"/>
              <a:buAutoNum type="alphaLcParenR"/>
            </a:pPr>
            <a:endParaRPr lang="ru-RU" dirty="0" smtClean="0"/>
          </a:p>
          <a:p>
            <a:pPr marL="514350" indent="-514350">
              <a:buFont typeface="+mj-lt"/>
              <a:buAutoNum type="alphaLcParenR"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7733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НЕДОСТАТКИ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Концентрация на знаниях, а не на их применении, слабое развитие навыков, прикладных компетенций </a:t>
            </a:r>
          </a:p>
          <a:p>
            <a:pPr marL="0" indent="0">
              <a:buNone/>
            </a:pPr>
            <a:endParaRPr lang="ru-RU" sz="800" dirty="0" smtClean="0"/>
          </a:p>
          <a:p>
            <a:r>
              <a:rPr lang="ru-RU" sz="2400" dirty="0" smtClean="0"/>
              <a:t>Неспособность выпускников к эффективной социализации в компаниях, группах, обществе</a:t>
            </a:r>
          </a:p>
          <a:p>
            <a:endParaRPr lang="ru-RU" sz="800" dirty="0" smtClean="0"/>
          </a:p>
          <a:p>
            <a:r>
              <a:rPr lang="ru-RU" sz="2400" dirty="0" smtClean="0"/>
              <a:t>Непонимание современных и будущих трендов в развитии экономики и общества</a:t>
            </a:r>
          </a:p>
          <a:p>
            <a:pPr marL="0" indent="0">
              <a:buNone/>
            </a:pPr>
            <a:endParaRPr lang="ru-RU" sz="800" dirty="0" smtClean="0"/>
          </a:p>
          <a:p>
            <a:r>
              <a:rPr lang="ru-RU" sz="2400" dirty="0" smtClean="0"/>
              <a:t>Слабая адаптация к происходящим изменениям</a:t>
            </a:r>
          </a:p>
          <a:p>
            <a:endParaRPr lang="ru-RU" sz="900" dirty="0" smtClean="0"/>
          </a:p>
          <a:p>
            <a:r>
              <a:rPr lang="ru-RU" sz="2400" dirty="0" smtClean="0"/>
              <a:t>Неумение эффективно учиться, самостоятельно работать и развиваться </a:t>
            </a:r>
          </a:p>
          <a:p>
            <a:pPr marL="0" indent="0">
              <a:buNone/>
            </a:pPr>
            <a:r>
              <a:rPr lang="ru-RU" sz="2800" b="1" dirty="0" smtClean="0"/>
              <a:t>Декларативность – разрыв между правильными требованиями и их неполным реальным осуществлением</a:t>
            </a:r>
          </a:p>
        </p:txBody>
      </p:sp>
    </p:spTree>
    <p:extLst>
      <p:ext uri="{BB962C8B-B14F-4D97-AF65-F5344CB8AC3E}">
        <p14:creationId xmlns:p14="http://schemas.microsoft.com/office/powerpoint/2010/main" val="703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Основополагающие принципы нового стандарта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70912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Стратегический подход к оценке качества программ (</a:t>
            </a:r>
            <a:r>
              <a:rPr lang="ru-RU" sz="2800" i="1" dirty="0" smtClean="0"/>
              <a:t>миссия – видение – цели – стратегии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sz="14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Учет интересов всех сторон (</a:t>
            </a:r>
            <a:r>
              <a:rPr lang="en-US" dirty="0" smtClean="0"/>
              <a:t>Stakeholders) </a:t>
            </a:r>
            <a:r>
              <a:rPr lang="ru-RU" dirty="0" smtClean="0"/>
              <a:t>при оценке программы (</a:t>
            </a:r>
            <a:r>
              <a:rPr lang="ru-RU" sz="2800" i="1" dirty="0" smtClean="0"/>
              <a:t>работодателей, студентов и их родителей, государства и местного окружения, научно-педагогического сообщества, профессиональных объединений, институтов гражданского общества, международного образовательного сообщества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141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6247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Оценка качества реализации программы по системе 360 градусов (</a:t>
            </a:r>
            <a:r>
              <a:rPr lang="ru-RU" sz="2800" i="1" dirty="0" smtClean="0"/>
              <a:t>в разных аспектах с привлечением всех </a:t>
            </a:r>
            <a:r>
              <a:rPr lang="ru-RU" sz="2800" i="1" dirty="0" err="1" smtClean="0"/>
              <a:t>стейкхолдеров</a:t>
            </a:r>
            <a:r>
              <a:rPr lang="ru-RU" dirty="0"/>
              <a:t>)</a:t>
            </a:r>
            <a:endParaRPr lang="ru-RU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Использование новых возможностей цифровых технологий и средств электронных коммуникаций, применение дистанционного и «смешанного» обучения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dirty="0" err="1" smtClean="0"/>
              <a:t>Интернациализация</a:t>
            </a:r>
            <a:r>
              <a:rPr lang="ru-RU" dirty="0" smtClean="0"/>
              <a:t> процесса и организации образования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Развитие профессиональных и личностных навыков, </a:t>
            </a:r>
            <a:r>
              <a:rPr lang="ru-RU" dirty="0" err="1" smtClean="0"/>
              <a:t>мировозрения</a:t>
            </a:r>
            <a:r>
              <a:rPr lang="ru-RU" dirty="0" smtClean="0"/>
              <a:t> в соответствии с «моделью выпускника».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93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Внедрение и развитие нового стандарта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Основа общественно-профессиональной аккредитации</a:t>
            </a:r>
          </a:p>
          <a:p>
            <a:r>
              <a:rPr lang="ru-RU" dirty="0" smtClean="0"/>
              <a:t>Не замена, а дополнение государственного стандарта, доработка, конкретизация, совершенствование </a:t>
            </a:r>
          </a:p>
          <a:p>
            <a:r>
              <a:rPr lang="ru-RU" dirty="0" smtClean="0"/>
              <a:t>Более высокие и разносторонние требования качества (статус Знака качества)</a:t>
            </a:r>
          </a:p>
          <a:p>
            <a:r>
              <a:rPr lang="ru-RU" dirty="0" smtClean="0"/>
              <a:t>Привлечение экспертного мнения</a:t>
            </a:r>
            <a:r>
              <a:rPr lang="ru-RU" dirty="0"/>
              <a:t>,</a:t>
            </a:r>
            <a:r>
              <a:rPr lang="ru-RU" dirty="0" smtClean="0"/>
              <a:t> оценок, разработок ведущих вузов</a:t>
            </a:r>
            <a:endParaRPr lang="ru-RU" dirty="0"/>
          </a:p>
          <a:p>
            <a:r>
              <a:rPr lang="ru-RU" dirty="0" smtClean="0"/>
              <a:t>Выход на признание всеми </a:t>
            </a:r>
            <a:r>
              <a:rPr lang="ru-RU" dirty="0" err="1" smtClean="0"/>
              <a:t>стейкхолдерами</a:t>
            </a:r>
            <a:r>
              <a:rPr lang="ru-RU" dirty="0" smtClean="0"/>
              <a:t>, использование в отечественных и зарубежных рейтингах </a:t>
            </a:r>
          </a:p>
          <a:p>
            <a:r>
              <a:rPr lang="ru-RU" dirty="0" smtClean="0"/>
              <a:t>Сближение российской и зарубежной практики</a:t>
            </a:r>
          </a:p>
          <a:p>
            <a:r>
              <a:rPr lang="ru-RU" dirty="0" smtClean="0"/>
              <a:t>Принятие НАСДОБР к практическому использованию с 2018</a:t>
            </a:r>
            <a:r>
              <a:rPr lang="en-US" dirty="0" smtClean="0"/>
              <a:t>/2019 </a:t>
            </a:r>
            <a:r>
              <a:rPr lang="ru-RU" dirty="0" smtClean="0"/>
              <a:t>учебного года (пилотные проекты)</a:t>
            </a:r>
          </a:p>
        </p:txBody>
      </p:sp>
    </p:spTree>
    <p:extLst>
      <p:ext uri="{BB962C8B-B14F-4D97-AF65-F5344CB8AC3E}">
        <p14:creationId xmlns:p14="http://schemas.microsoft.com/office/powerpoint/2010/main" val="42855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342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 проекте стандартов НАСДОБР по подготовке бакалавров «Менеджмент»</vt:lpstr>
      <vt:lpstr>Федеральный государственный образовательный стандарт по направлению подготовки 38.03.02, менеджмент (уровень бакалавриата)</vt:lpstr>
      <vt:lpstr>ДОСТОИНСТВА </vt:lpstr>
      <vt:lpstr>НЕДОСТАТКИ </vt:lpstr>
      <vt:lpstr>Основополагающие принципы нового стандарта </vt:lpstr>
      <vt:lpstr>Презентация PowerPoint</vt:lpstr>
      <vt:lpstr>Внедрение и развитие нового стандарта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по направлению подготовки 38.03.02, менеджмент (уровень бакалавриата)</dc:title>
  <dc:creator>Максим Садыхов</dc:creator>
  <cp:lastModifiedBy>Попова Ольга Валентиновна</cp:lastModifiedBy>
  <cp:revision>12</cp:revision>
  <dcterms:created xsi:type="dcterms:W3CDTF">2017-01-11T14:01:15Z</dcterms:created>
  <dcterms:modified xsi:type="dcterms:W3CDTF">2017-01-12T16:48:08Z</dcterms:modified>
</cp:coreProperties>
</file>